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16"/>
  </p:notesMasterIdLst>
  <p:sldIdLst>
    <p:sldId id="285" r:id="rId2"/>
    <p:sldId id="292" r:id="rId3"/>
    <p:sldId id="293" r:id="rId4"/>
    <p:sldId id="297" r:id="rId5"/>
    <p:sldId id="294" r:id="rId6"/>
    <p:sldId id="301" r:id="rId7"/>
    <p:sldId id="302" r:id="rId8"/>
    <p:sldId id="290" r:id="rId9"/>
    <p:sldId id="296" r:id="rId10"/>
    <p:sldId id="291" r:id="rId11"/>
    <p:sldId id="295" r:id="rId12"/>
    <p:sldId id="300" r:id="rId13"/>
    <p:sldId id="298" r:id="rId14"/>
    <p:sldId id="29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0061" autoAdjust="0"/>
  </p:normalViewPr>
  <p:slideViewPr>
    <p:cSldViewPr snapToGrid="0">
      <p:cViewPr>
        <p:scale>
          <a:sx n="66" d="100"/>
          <a:sy n="66" d="100"/>
        </p:scale>
        <p:origin x="56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A9B2E-B1E0-4D82-BB36-53870A420F4F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50ACB2-F36F-46E0-9809-3B9D7624D1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9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FC1F54-7765-4BBB-B4BB-1291DE21400B}" type="slidenum">
              <a:rPr lang="en-US"/>
              <a:pPr/>
              <a:t>2</a:t>
            </a:fld>
            <a:endParaRPr lang="en-US"/>
          </a:p>
        </p:txBody>
      </p:sp>
      <p:sp>
        <p:nvSpPr>
          <p:cNvPr id="18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68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80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300" dirty="0"/>
              <a:t>from Environmental Engineering: A Design Approach by </a:t>
            </a:r>
            <a:r>
              <a:rPr lang="en-US" sz="1300" dirty="0" err="1"/>
              <a:t>Sincero</a:t>
            </a:r>
            <a:r>
              <a:rPr lang="en-US" sz="1300" dirty="0"/>
              <a:t> and </a:t>
            </a:r>
            <a:r>
              <a:rPr lang="en-US" sz="1300" dirty="0" err="1"/>
              <a:t>Sincero</a:t>
            </a:r>
            <a:r>
              <a:rPr lang="en-US" sz="1300" dirty="0"/>
              <a:t>. 1996. page 267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2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0ACB2-F36F-46E0-9809-3B9D7624D1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12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big flow expansion at the scale of the total flow will be useful to generate big eddies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50ACB2-F36F-46E0-9809-3B9D7624D1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7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Notice the focus on eliminating</a:t>
            </a:r>
            <a:r>
              <a:rPr lang="en-US" baseline="0" dirty="0"/>
              <a:t> repulsion. We now suspect that the coagulant precipitate is attracted to particle surfaces.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131A24-38D8-4CC5-9E6E-A126B09286E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13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2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46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5825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4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542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C95CED01-24E4-4C43-912C-6F6D3D954174}" type="datetimeFigureOut">
              <a:rPr lang="en-US" smtClean="0"/>
              <a:t>3/12/2020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ownload/attachments/77267239/UFT_ASCE.pdf?version=1&amp;modificationDate=1345649734000" TargetMode="External"/><Relationship Id="rId2" Type="http://schemas.openxmlformats.org/officeDocument/2006/relationships/hyperlink" Target="https://confluence.cornell.edu/download/attachments/77267239/UFT_ASCEhttps:/confluence.cornell.edu/download/attachments/77267239/UFT_ASCE.pdf?version=1&amp;modificationDate=1345649734000.pdf?version=1&amp;modificationDate=134564973400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0" Type="http://schemas.openxmlformats.org/officeDocument/2006/relationships/image" Target="../media/image8.wmf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6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1.png"/><Relationship Id="rId5" Type="http://schemas.openxmlformats.org/officeDocument/2006/relationships/tags" Target="../tags/tag6.xml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tags" Target="../tags/tag5.xml"/><Relationship Id="rId9" Type="http://schemas.openxmlformats.org/officeDocument/2006/relationships/image" Target="../media/image1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hyperlink" Target="https://aguaclara.github.io/Textbook/Rapid_Mix/RM_Examples.html#example-problem-energy-dissipation-rate-in-a-straight-pipe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watertreatments.com/wastewater-sewage-treatment/coagulation-flocculation-proces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mix and </a:t>
            </a:r>
            <a:r>
              <a:rPr lang="en-US" dirty="0" smtClean="0"/>
              <a:t>Flocculation (Coagulation?)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point of Rapid Mix?</a:t>
            </a:r>
          </a:p>
          <a:p>
            <a:r>
              <a:rPr lang="en-US" dirty="0" smtClean="0"/>
              <a:t>Flocculation myths</a:t>
            </a:r>
          </a:p>
          <a:p>
            <a:r>
              <a:rPr lang="en-US" dirty="0" smtClean="0"/>
              <a:t>Ideal </a:t>
            </a:r>
            <a:r>
              <a:rPr lang="en-US" dirty="0" err="1" smtClean="0"/>
              <a:t>flocculators</a:t>
            </a:r>
            <a:endParaRPr lang="en-US" dirty="0"/>
          </a:p>
          <a:p>
            <a:r>
              <a:rPr lang="en-US" dirty="0" err="1" smtClean="0"/>
              <a:t>Sed</a:t>
            </a:r>
            <a:r>
              <a:rPr lang="en-US" dirty="0" smtClean="0"/>
              <a:t> tank and flocculator designs are connected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184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Coagulation: The adhesive nanoparticle </a:t>
            </a:r>
            <a:r>
              <a:rPr lang="en-US" b="1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Aluminum coagulants (alum and </a:t>
            </a:r>
            <a:r>
              <a:rPr lang="en-US" dirty="0" err="1"/>
              <a:t>polyaluminum</a:t>
            </a:r>
            <a:r>
              <a:rPr lang="en-US" dirty="0"/>
              <a:t> chloride) produce adhesive nanoparticles of precipitated aluminum hydroxide that attach to particles including to other nanoparticles </a:t>
            </a:r>
          </a:p>
          <a:p>
            <a:r>
              <a:rPr lang="en-US" dirty="0" smtClean="0"/>
              <a:t>Same mechanisms likely applies to iron based coagulants too</a:t>
            </a:r>
          </a:p>
          <a:p>
            <a:r>
              <a:rPr lang="en-US" sz="4000" b="1" dirty="0" smtClean="0"/>
              <a:t>Coagulant nanoparticles are sticky!</a:t>
            </a:r>
          </a:p>
          <a:p>
            <a:r>
              <a:rPr lang="en-US" dirty="0" smtClean="0"/>
              <a:t>Coagulant nanoparticles can also self-aggregate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1147041" y="65385"/>
            <a:ext cx="740159" cy="957750"/>
            <a:chOff x="8210422" y="-19021"/>
            <a:chExt cx="740159" cy="957750"/>
          </a:xfrm>
        </p:grpSpPr>
        <p:grpSp>
          <p:nvGrpSpPr>
            <p:cNvPr id="889" name="Group 503"/>
            <p:cNvGrpSpPr/>
            <p:nvPr/>
          </p:nvGrpSpPr>
          <p:grpSpPr>
            <a:xfrm rot="2787808">
              <a:off x="8891263" y="748357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724" name="Oval 172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5" name="Oval 172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6" name="Oval 172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7" name="Oval 172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8" name="Oval 172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9" name="Oval 172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0" name="Oval 172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1" name="Oval 173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2" name="Oval 173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3" name="Oval 173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4" name="Oval 173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5" name="Oval 173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6" name="Oval 173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7" name="Oval 173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8" name="Oval 173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39" name="Oval 173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0" name="Oval 173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1" name="Oval 174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2" name="Oval 174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3" name="Oval 174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4" name="Oval 174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5" name="Oval 174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6" name="Oval 174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7" name="Oval 174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8" name="Oval 174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49" name="Oval 174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0" name="Oval 174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1" name="Oval 175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2" name="Oval 175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3" name="Oval 175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4" name="Oval 175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5" name="Oval 175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6" name="Oval 175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7" name="Oval 175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8" name="Oval 175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59" name="Oval 175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0" name="Oval 175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1" name="Oval 176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2" name="Oval 176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3" name="Oval 176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4" name="Oval 176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5" name="Oval 176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6" name="Oval 176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7" name="Oval 176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8" name="Oval 176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69" name="Oval 176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70" name="Oval 176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71" name="Oval 177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0" name="Group 454"/>
            <p:cNvGrpSpPr/>
            <p:nvPr/>
          </p:nvGrpSpPr>
          <p:grpSpPr>
            <a:xfrm rot="2787808">
              <a:off x="8242826" y="6591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676" name="Oval 167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7" name="Oval 167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8" name="Oval 167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9" name="Oval 167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0" name="Oval 167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1" name="Oval 168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2" name="Oval 168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3" name="Oval 168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4" name="Oval 168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5" name="Oval 168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6" name="Oval 168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7" name="Oval 168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8" name="Oval 168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89" name="Oval 168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0" name="Oval 168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1" name="Oval 169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2" name="Oval 169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3" name="Oval 169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4" name="Oval 169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5" name="Oval 169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6" name="Oval 169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7" name="Oval 169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8" name="Oval 169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99" name="Oval 169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0" name="Oval 169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1" name="Oval 170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2" name="Oval 170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3" name="Oval 170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4" name="Oval 170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5" name="Oval 170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6" name="Oval 170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7" name="Oval 170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8" name="Oval 170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09" name="Oval 170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0" name="Oval 170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1" name="Oval 171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2" name="Oval 171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3" name="Oval 171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4" name="Oval 171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5" name="Oval 171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6" name="Oval 171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7" name="Oval 171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8" name="Oval 171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19" name="Oval 171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0" name="Oval 171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1" name="Oval 172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2" name="Oval 172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23" name="Oval 172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1" name="Group 62"/>
            <p:cNvGrpSpPr/>
            <p:nvPr/>
          </p:nvGrpSpPr>
          <p:grpSpPr>
            <a:xfrm rot="2787808">
              <a:off x="8539909" y="489381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628" name="Oval 162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9" name="Oval 162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0" name="Oval 162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1" name="Oval 163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2" name="Oval 163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3" name="Oval 163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4" name="Oval 163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5" name="Oval 163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6" name="Oval 163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7" name="Oval 163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8" name="Oval 163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39" name="Oval 163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0" name="Oval 163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1" name="Oval 164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2" name="Oval 164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3" name="Oval 164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4" name="Oval 164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5" name="Oval 164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6" name="Oval 164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7" name="Oval 164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8" name="Oval 164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49" name="Oval 164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0" name="Oval 164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1" name="Oval 165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2" name="Oval 165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3" name="Oval 165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4" name="Oval 165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5" name="Oval 165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6" name="Oval 165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7" name="Oval 165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8" name="Oval 165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59" name="Oval 165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0" name="Oval 9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1" name="Oval 9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2" name="Oval 9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3" name="Oval 9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4" name="Oval 9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5" name="Oval 10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6" name="Oval 10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7" name="Oval 10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8" name="Oval 10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69" name="Oval 10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0" name="Oval 10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1" name="Oval 10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2" name="Oval 10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3" name="Oval 10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4" name="Oval 10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75" name="Oval 11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892" name="Flowchart: Magnetic Disk 891"/>
            <p:cNvSpPr/>
            <p:nvPr/>
          </p:nvSpPr>
          <p:spPr>
            <a:xfrm rot="2787808">
              <a:off x="8109655" y="391164"/>
              <a:ext cx="957750" cy="13738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893" name="Group 8"/>
            <p:cNvGrpSpPr/>
            <p:nvPr/>
          </p:nvGrpSpPr>
          <p:grpSpPr>
            <a:xfrm rot="2787808">
              <a:off x="8208346" y="140432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580" name="Oval 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1" name="Oval 1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2" name="Oval 1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3" name="Oval 1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4" name="Oval 1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5" name="Oval 1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6" name="Oval 1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7" name="Oval 1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8" name="Oval 1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89" name="Oval 1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0" name="Oval 1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1" name="Oval 2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2" name="Oval 2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3" name="Oval 2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4" name="Oval 2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5" name="Oval 2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6" name="Oval 2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7" name="Oval 2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8" name="Oval 2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99" name="Oval 2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0" name="Oval 2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1" name="Oval 3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2" name="Oval 160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3" name="Oval 160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4" name="Oval 160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5" name="Oval 160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6" name="Oval 160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7" name="Oval 160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8" name="Oval 160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09" name="Oval 160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0" name="Oval 160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1" name="Oval 161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2" name="Oval 161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3" name="Oval 161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4" name="Oval 161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5" name="Oval 161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6" name="Oval 161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7" name="Oval 161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8" name="Oval 161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19" name="Oval 161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0" name="Oval 161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1" name="Oval 162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2" name="Oval 162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3" name="Oval 162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4" name="Oval 162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5" name="Oval 162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6" name="Oval 162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627" name="Oval 162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4" name="Group 111"/>
            <p:cNvGrpSpPr/>
            <p:nvPr/>
          </p:nvGrpSpPr>
          <p:grpSpPr>
            <a:xfrm rot="2787808">
              <a:off x="8524226" y="30667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532" name="Oval 153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3" name="Oval 153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4" name="Oval 153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5" name="Oval 153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6" name="Oval 153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7" name="Oval 153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8" name="Oval 153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9" name="Oval 153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0" name="Oval 153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1" name="Oval 154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2" name="Oval 154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3" name="Oval 154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4" name="Oval 154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5" name="Oval 154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6" name="Oval 154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7" name="Oval 154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8" name="Oval 154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49" name="Oval 154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0" name="Oval 154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1" name="Oval 155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2" name="Oval 155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3" name="Oval 155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4" name="Oval 155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5" name="Oval 155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6" name="Oval 155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7" name="Oval 155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8" name="Oval 155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59" name="Oval 155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0" name="Oval 155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1" name="Oval 156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2" name="Oval 156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3" name="Oval 156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4" name="Oval 156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5" name="Oval 156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6" name="Oval 156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7" name="Oval 156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8" name="Oval 156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69" name="Oval 156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0" name="Oval 156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1" name="Oval 157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2" name="Oval 157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3" name="Oval 157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4" name="Oval 157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5" name="Oval 157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6" name="Oval 157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7" name="Oval 157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8" name="Oval 157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79" name="Oval 157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5" name="Group 160"/>
            <p:cNvGrpSpPr/>
            <p:nvPr/>
          </p:nvGrpSpPr>
          <p:grpSpPr>
            <a:xfrm rot="2787808">
              <a:off x="8385112" y="354168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484" name="Oval 148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5" name="Oval 148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6" name="Oval 148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7" name="Oval 148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8" name="Oval 148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9" name="Oval 148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0" name="Oval 148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1" name="Oval 149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2" name="Oval 149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3" name="Oval 149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4" name="Oval 149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5" name="Oval 149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6" name="Oval 149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7" name="Oval 149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8" name="Oval 149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99" name="Oval 149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0" name="Oval 149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1" name="Oval 150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2" name="Oval 150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3" name="Oval 150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4" name="Oval 150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5" name="Oval 150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6" name="Oval 150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7" name="Oval 150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8" name="Oval 150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09" name="Oval 150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0" name="Oval 150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1" name="Oval 151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2" name="Oval 151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3" name="Oval 151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4" name="Oval 151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5" name="Oval 151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6" name="Oval 151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7" name="Oval 151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8" name="Oval 151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19" name="Oval 151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0" name="Oval 151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1" name="Oval 152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2" name="Oval 152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3" name="Oval 152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4" name="Oval 152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5" name="Oval 152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6" name="Oval 152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7" name="Oval 152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8" name="Oval 152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29" name="Oval 152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0" name="Oval 152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531" name="Oval 153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6" name="Group 209"/>
            <p:cNvGrpSpPr/>
            <p:nvPr/>
          </p:nvGrpSpPr>
          <p:grpSpPr>
            <a:xfrm rot="2787808">
              <a:off x="8610655" y="591538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436" name="Oval 143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7" name="Oval 143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8" name="Oval 143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9" name="Oval 143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0" name="Oval 143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1" name="Oval 144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2" name="Oval 144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3" name="Oval 144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4" name="Oval 144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5" name="Oval 144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6" name="Oval 144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7" name="Oval 144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8" name="Oval 144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49" name="Oval 144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0" name="Oval 144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1" name="Oval 145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2" name="Oval 145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3" name="Oval 145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4" name="Oval 145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5" name="Oval 145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6" name="Oval 145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7" name="Oval 145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8" name="Oval 145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59" name="Oval 145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0" name="Oval 145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1" name="Oval 146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2" name="Oval 146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3" name="Oval 146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4" name="Oval 146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5" name="Oval 146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6" name="Oval 146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7" name="Oval 146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8" name="Oval 146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69" name="Oval 146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0" name="Oval 146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1" name="Oval 147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2" name="Oval 147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3" name="Oval 147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4" name="Oval 147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5" name="Oval 147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6" name="Oval 147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7" name="Oval 147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8" name="Oval 147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79" name="Oval 147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0" name="Oval 147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1" name="Oval 148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2" name="Oval 148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83" name="Oval 148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7" name="Group 258"/>
            <p:cNvGrpSpPr/>
            <p:nvPr/>
          </p:nvGrpSpPr>
          <p:grpSpPr>
            <a:xfrm rot="2787808">
              <a:off x="8723427" y="710223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388" name="Oval 138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9" name="Oval 138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0" name="Oval 138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1" name="Oval 139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2" name="Oval 139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3" name="Oval 139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4" name="Oval 139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5" name="Oval 139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6" name="Oval 139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7" name="Oval 139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8" name="Oval 139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99" name="Oval 139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0" name="Oval 139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1" name="Oval 140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2" name="Oval 140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3" name="Oval 140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4" name="Oval 140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5" name="Oval 140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6" name="Oval 140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7" name="Oval 140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8" name="Oval 140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09" name="Oval 140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0" name="Oval 140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1" name="Oval 141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2" name="Oval 141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3" name="Oval 141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4" name="Oval 141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5" name="Oval 141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6" name="Oval 141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7" name="Oval 141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8" name="Oval 141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19" name="Oval 141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0" name="Oval 141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1" name="Oval 142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2" name="Oval 142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3" name="Oval 142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4" name="Oval 142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5" name="Oval 142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6" name="Oval 142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7" name="Oval 142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8" name="Oval 142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29" name="Oval 142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0" name="Oval 142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1" name="Oval 143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2" name="Oval 143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3" name="Oval 143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4" name="Oval 143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435" name="Oval 143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8" name="Group 307"/>
            <p:cNvGrpSpPr/>
            <p:nvPr/>
          </p:nvGrpSpPr>
          <p:grpSpPr>
            <a:xfrm rot="2787808">
              <a:off x="8749769" y="54404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340" name="Oval 133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1" name="Oval 134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2" name="Oval 134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3" name="Oval 134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4" name="Oval 134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5" name="Oval 134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6" name="Oval 134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7" name="Oval 134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8" name="Oval 134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49" name="Oval 134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0" name="Oval 134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1" name="Oval 135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2" name="Oval 135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3" name="Oval 135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4" name="Oval 135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5" name="Oval 135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6" name="Oval 135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7" name="Oval 135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8" name="Oval 135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59" name="Oval 135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0" name="Oval 135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1" name="Oval 136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2" name="Oval 136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3" name="Oval 136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4" name="Oval 136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5" name="Oval 136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6" name="Oval 136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7" name="Oval 136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8" name="Oval 136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69" name="Oval 136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0" name="Oval 136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1" name="Oval 137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2" name="Oval 137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3" name="Oval 137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4" name="Oval 137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5" name="Oval 137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6" name="Oval 137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7" name="Oval 137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8" name="Oval 137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79" name="Oval 137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0" name="Oval 137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1" name="Oval 138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2" name="Oval 138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3" name="Oval 138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4" name="Oval 138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5" name="Oval 138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6" name="Oval 138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87" name="Oval 138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899" name="Group 356"/>
            <p:cNvGrpSpPr/>
            <p:nvPr/>
          </p:nvGrpSpPr>
          <p:grpSpPr>
            <a:xfrm rot="2787808">
              <a:off x="8397094" y="145175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292" name="Oval 129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3" name="Oval 129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4" name="Oval 129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5" name="Oval 129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6" name="Oval 129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7" name="Oval 129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8" name="Oval 129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9" name="Oval 129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0" name="Oval 129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1" name="Oval 130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2" name="Oval 130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3" name="Oval 130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4" name="Oval 130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5" name="Oval 130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6" name="Oval 130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7" name="Oval 130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8" name="Oval 130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09" name="Oval 130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0" name="Oval 130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1" name="Oval 131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2" name="Oval 131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3" name="Oval 131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4" name="Oval 131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5" name="Oval 131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6" name="Oval 131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7" name="Oval 131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8" name="Oval 131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19" name="Oval 131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0" name="Oval 131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1" name="Oval 132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2" name="Oval 132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3" name="Oval 132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4" name="Oval 132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5" name="Oval 132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6" name="Oval 132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7" name="Oval 132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8" name="Oval 132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29" name="Oval 132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0" name="Oval 132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1" name="Oval 133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2" name="Oval 133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3" name="Oval 133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4" name="Oval 133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5" name="Oval 133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6" name="Oval 133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7" name="Oval 133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8" name="Oval 133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39" name="Oval 133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0" name="Group 405"/>
            <p:cNvGrpSpPr/>
            <p:nvPr/>
          </p:nvGrpSpPr>
          <p:grpSpPr>
            <a:xfrm rot="2787808">
              <a:off x="8678758" y="41390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244" name="Oval 124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5" name="Oval 124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6" name="Oval 124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7" name="Oval 124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8" name="Oval 124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9" name="Oval 124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0" name="Oval 124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1" name="Oval 125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2" name="Oval 125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3" name="Oval 125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4" name="Oval 125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5" name="Oval 125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6" name="Oval 125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7" name="Oval 125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8" name="Oval 125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59" name="Oval 125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0" name="Oval 125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1" name="Oval 126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2" name="Oval 126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3" name="Oval 126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4" name="Oval 126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5" name="Oval 126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6" name="Oval 126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7" name="Oval 126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8" name="Oval 126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69" name="Oval 126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0" name="Oval 126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1" name="Oval 127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2" name="Oval 127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3" name="Oval 127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4" name="Oval 127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5" name="Oval 127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6" name="Oval 127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7" name="Oval 127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8" name="Oval 127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79" name="Oval 127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0" name="Oval 127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1" name="Oval 128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2" name="Oval 128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3" name="Oval 128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4" name="Oval 128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5" name="Oval 128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6" name="Oval 128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7" name="Oval 128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8" name="Oval 128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89" name="Oval 128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0" name="Oval 128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91" name="Oval 129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1" name="Group 552"/>
            <p:cNvGrpSpPr/>
            <p:nvPr/>
          </p:nvGrpSpPr>
          <p:grpSpPr>
            <a:xfrm rot="2787808">
              <a:off x="8313308" y="140097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196" name="Oval 119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7" name="Oval 119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8" name="Oval 119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9" name="Oval 119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0" name="Oval 119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1" name="Oval 120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2" name="Oval 120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3" name="Oval 120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4" name="Oval 120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5" name="Oval 120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6" name="Oval 120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7" name="Oval 120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8" name="Oval 120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09" name="Oval 120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0" name="Oval 120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1" name="Oval 121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2" name="Oval 121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3" name="Oval 121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4" name="Oval 121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5" name="Oval 121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6" name="Oval 121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7" name="Oval 121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8" name="Oval 121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19" name="Oval 121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0" name="Oval 121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1" name="Oval 122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2" name="Oval 122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3" name="Oval 122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4" name="Oval 122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5" name="Oval 122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6" name="Oval 122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7" name="Oval 122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8" name="Oval 122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29" name="Oval 122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0" name="Oval 122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1" name="Oval 123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2" name="Oval 123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3" name="Oval 123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4" name="Oval 123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5" name="Oval 123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6" name="Oval 123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7" name="Oval 123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8" name="Oval 123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39" name="Oval 123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0" name="Oval 123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1" name="Oval 124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2" name="Oval 124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243" name="Oval 124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2" name="Group 601"/>
            <p:cNvGrpSpPr/>
            <p:nvPr/>
          </p:nvGrpSpPr>
          <p:grpSpPr>
            <a:xfrm rot="2787808">
              <a:off x="8820780" y="67417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148" name="Oval 114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9" name="Oval 114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0" name="Oval 114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1" name="Oval 115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2" name="Oval 115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3" name="Oval 115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4" name="Oval 115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5" name="Oval 115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6" name="Oval 115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7" name="Oval 115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8" name="Oval 115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59" name="Oval 115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0" name="Oval 115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1" name="Oval 116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2" name="Oval 116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3" name="Oval 116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4" name="Oval 116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5" name="Oval 116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6" name="Oval 116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7" name="Oval 116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8" name="Oval 116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69" name="Oval 116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0" name="Oval 116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1" name="Oval 117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2" name="Oval 117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3" name="Oval 117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4" name="Oval 117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5" name="Oval 117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6" name="Oval 117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7" name="Oval 117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8" name="Oval 117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79" name="Oval 117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0" name="Oval 117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1" name="Oval 118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2" name="Oval 118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3" name="Oval 118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4" name="Oval 118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5" name="Oval 118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6" name="Oval 118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7" name="Oval 118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8" name="Oval 118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89" name="Oval 118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0" name="Oval 118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1" name="Oval 119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2" name="Oval 119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3" name="Oval 119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4" name="Oval 119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95" name="Oval 119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3" name="Group 650"/>
            <p:cNvGrpSpPr/>
            <p:nvPr/>
          </p:nvGrpSpPr>
          <p:grpSpPr>
            <a:xfrm rot="2787808">
              <a:off x="8511187" y="403753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100" name="Oval 109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1" name="Oval 110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2" name="Oval 110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3" name="Oval 110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4" name="Oval 110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5" name="Oval 110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6" name="Oval 110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7" name="Oval 110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8" name="Oval 110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09" name="Oval 110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0" name="Oval 110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1" name="Oval 111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2" name="Oval 111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3" name="Oval 111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4" name="Oval 111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5" name="Oval 111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6" name="Oval 111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7" name="Oval 111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8" name="Oval 111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19" name="Oval 111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0" name="Oval 111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1" name="Oval 112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2" name="Oval 112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3" name="Oval 112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4" name="Oval 112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5" name="Oval 112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6" name="Oval 112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7" name="Oval 112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8" name="Oval 112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29" name="Oval 112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0" name="Oval 112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1" name="Oval 113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2" name="Oval 113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3" name="Oval 113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4" name="Oval 113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5" name="Oval 113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6" name="Oval 113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7" name="Oval 113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8" name="Oval 113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39" name="Oval 113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0" name="Oval 113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1" name="Oval 114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2" name="Oval 114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3" name="Oval 114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4" name="Oval 114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5" name="Oval 114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6" name="Oval 114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147" name="Oval 114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4" name="Group 3251"/>
            <p:cNvGrpSpPr/>
            <p:nvPr/>
          </p:nvGrpSpPr>
          <p:grpSpPr>
            <a:xfrm rot="2787808">
              <a:off x="8623430" y="466480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052" name="Oval 105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3" name="Oval 105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4" name="Oval 105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5" name="Oval 105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6" name="Oval 105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7" name="Oval 105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8" name="Oval 105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9" name="Oval 105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0" name="Oval 105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1" name="Oval 106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2" name="Oval 106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3" name="Oval 106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4" name="Oval 106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5" name="Oval 106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6" name="Oval 106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7" name="Oval 106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8" name="Oval 106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69" name="Oval 106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0" name="Oval 106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1" name="Oval 107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2" name="Oval 107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3" name="Oval 107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4" name="Oval 107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5" name="Oval 107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6" name="Oval 107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7" name="Oval 107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8" name="Oval 107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79" name="Oval 107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0" name="Oval 107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1" name="Oval 108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2" name="Oval 108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3" name="Oval 108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4" name="Oval 108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5" name="Oval 108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6" name="Oval 108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7" name="Oval 108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8" name="Oval 108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89" name="Oval 108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0" name="Oval 108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1" name="Oval 109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2" name="Oval 109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3" name="Oval 109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4" name="Oval 109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5" name="Oval 109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6" name="Oval 109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7" name="Oval 109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8" name="Oval 109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99" name="Oval 109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5" name="Group 3300"/>
            <p:cNvGrpSpPr/>
            <p:nvPr/>
          </p:nvGrpSpPr>
          <p:grpSpPr>
            <a:xfrm rot="2787808">
              <a:off x="8694705" y="62459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004" name="Oval 100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5" name="Oval 100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6" name="Oval 100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7" name="Oval 100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8" name="Oval 100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9" name="Oval 100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0" name="Oval 100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1" name="Oval 101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2" name="Oval 101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3" name="Oval 101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4" name="Oval 101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5" name="Oval 101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6" name="Oval 101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7" name="Oval 101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8" name="Oval 101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19" name="Oval 101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0" name="Oval 101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1" name="Oval 102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2" name="Oval 102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3" name="Oval 102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4" name="Oval 102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5" name="Oval 102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6" name="Oval 102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7" name="Oval 102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8" name="Oval 102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29" name="Oval 102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0" name="Oval 102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1" name="Oval 103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2" name="Oval 103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3" name="Oval 103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4" name="Oval 103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5" name="Oval 103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6" name="Oval 103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7" name="Oval 103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8" name="Oval 103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39" name="Oval 103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0" name="Oval 103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1" name="Oval 104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2" name="Oval 104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3" name="Oval 104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4" name="Oval 104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5" name="Oval 104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6" name="Oval 104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7" name="Oval 104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8" name="Oval 104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49" name="Oval 104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0" name="Oval 104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51" name="Oval 105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6" name="Group 3349"/>
            <p:cNvGrpSpPr/>
            <p:nvPr/>
          </p:nvGrpSpPr>
          <p:grpSpPr>
            <a:xfrm rot="2787808">
              <a:off x="8848180" y="61991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56" name="Oval 95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7" name="Oval 95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8" name="Oval 95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9" name="Oval 95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0" name="Oval 95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1" name="Oval 96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2" name="Oval 96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3" name="Oval 96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4" name="Oval 96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5" name="Oval 96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6" name="Oval 96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7" name="Oval 96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8" name="Oval 96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69" name="Oval 96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0" name="Oval 96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1" name="Oval 97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2" name="Oval 97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3" name="Oval 97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4" name="Oval 97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5" name="Oval 97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6" name="Oval 97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7" name="Oval 97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8" name="Oval 97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79" name="Oval 97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0" name="Oval 97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1" name="Oval 98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2" name="Oval 98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3" name="Oval 98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4" name="Oval 98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5" name="Oval 98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6" name="Oval 98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7" name="Oval 98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8" name="Oval 98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89" name="Oval 98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0" name="Oval 98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1" name="Oval 99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2" name="Oval 99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3" name="Oval 99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4" name="Oval 99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5" name="Oval 99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6" name="Oval 99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7" name="Oval 99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8" name="Oval 99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99" name="Oval 99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0" name="Oval 99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1" name="Oval 100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2" name="Oval 100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003" name="Oval 100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907" name="Group 3398"/>
            <p:cNvGrpSpPr/>
            <p:nvPr/>
          </p:nvGrpSpPr>
          <p:grpSpPr>
            <a:xfrm rot="2787808">
              <a:off x="8411983" y="243946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908" name="Oval 90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09" name="Oval 90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0" name="Oval 90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1" name="Oval 91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2" name="Oval 91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3" name="Oval 91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4" name="Oval 91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5" name="Oval 91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6" name="Oval 91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7" name="Oval 91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8" name="Oval 91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19" name="Oval 91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0" name="Oval 91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1" name="Oval 92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2" name="Oval 92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3" name="Oval 92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4" name="Oval 92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5" name="Oval 92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6" name="Oval 92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7" name="Oval 92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8" name="Oval 92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29" name="Oval 92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0" name="Oval 92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1" name="Oval 93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2" name="Oval 93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3" name="Oval 93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4" name="Oval 93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5" name="Oval 93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6" name="Oval 93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7" name="Oval 93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8" name="Oval 93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39" name="Oval 93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0" name="Oval 93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1" name="Oval 94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2" name="Oval 94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3" name="Oval 94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4" name="Oval 94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5" name="Oval 94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6" name="Oval 94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7" name="Oval 94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8" name="Oval 94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49" name="Oval 94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0" name="Oval 94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1" name="Oval 95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2" name="Oval 95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3" name="Oval 95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4" name="Oval 95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955" name="Oval 95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239520" y="65385"/>
            <a:ext cx="740159" cy="957750"/>
            <a:chOff x="203296" y="-39891"/>
            <a:chExt cx="740159" cy="957750"/>
          </a:xfrm>
        </p:grpSpPr>
        <p:grpSp>
          <p:nvGrpSpPr>
            <p:cNvPr id="1773" name="Group 503"/>
            <p:cNvGrpSpPr/>
            <p:nvPr/>
          </p:nvGrpSpPr>
          <p:grpSpPr>
            <a:xfrm rot="18812192" flipH="1">
              <a:off x="201220" y="748357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608" name="Oval 260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9" name="Oval 260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0" name="Oval 260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1" name="Oval 261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2" name="Oval 261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3" name="Oval 261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4" name="Oval 261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5" name="Oval 261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6" name="Oval 261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7" name="Oval 261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8" name="Oval 261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19" name="Oval 261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0" name="Oval 261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1" name="Oval 262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2" name="Oval 262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3" name="Oval 262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4" name="Oval 262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5" name="Oval 262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6" name="Oval 262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7" name="Oval 262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8" name="Oval 262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29" name="Oval 262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0" name="Oval 262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1" name="Oval 263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2" name="Oval 263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3" name="Oval 263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4" name="Oval 263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5" name="Oval 263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6" name="Oval 263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7" name="Oval 263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8" name="Oval 263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39" name="Oval 263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0" name="Oval 263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1" name="Oval 264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2" name="Oval 264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3" name="Oval 264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4" name="Oval 264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5" name="Oval 264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6" name="Oval 264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7" name="Oval 264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8" name="Oval 264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49" name="Oval 264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0" name="Oval 264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1" name="Oval 265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2" name="Oval 265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3" name="Oval 265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4" name="Oval 265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55" name="Oval 265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74" name="Group 454"/>
            <p:cNvGrpSpPr/>
            <p:nvPr/>
          </p:nvGrpSpPr>
          <p:grpSpPr>
            <a:xfrm rot="18812192" flipH="1">
              <a:off x="849657" y="6591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560" name="Oval 255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1" name="Oval 256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2" name="Oval 256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3" name="Oval 256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4" name="Oval 256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5" name="Oval 256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6" name="Oval 256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7" name="Oval 256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8" name="Oval 256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69" name="Oval 256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0" name="Oval 256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1" name="Oval 257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2" name="Oval 257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3" name="Oval 257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4" name="Oval 257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5" name="Oval 257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6" name="Oval 257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7" name="Oval 257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8" name="Oval 257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79" name="Oval 257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0" name="Oval 257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1" name="Oval 258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2" name="Oval 258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3" name="Oval 258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4" name="Oval 258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5" name="Oval 258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6" name="Oval 258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7" name="Oval 258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8" name="Oval 258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89" name="Oval 258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0" name="Oval 258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1" name="Oval 259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2" name="Oval 259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3" name="Oval 259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4" name="Oval 259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5" name="Oval 259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6" name="Oval 259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7" name="Oval 259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8" name="Oval 259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99" name="Oval 259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0" name="Oval 259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1" name="Oval 260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2" name="Oval 260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3" name="Oval 260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4" name="Oval 260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5" name="Oval 260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6" name="Oval 260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07" name="Oval 260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75" name="Group 62"/>
            <p:cNvGrpSpPr/>
            <p:nvPr/>
          </p:nvGrpSpPr>
          <p:grpSpPr>
            <a:xfrm rot="18812192" flipH="1">
              <a:off x="552574" y="489381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512" name="Oval 251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3" name="Oval 251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4" name="Oval 251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5" name="Oval 251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6" name="Oval 251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7" name="Oval 251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8" name="Oval 251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9" name="Oval 251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0" name="Oval 251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1" name="Oval 252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2" name="Oval 252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3" name="Oval 252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4" name="Oval 252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5" name="Oval 252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6" name="Oval 252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7" name="Oval 252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8" name="Oval 252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29" name="Oval 252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0" name="Oval 252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1" name="Oval 253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2" name="Oval 253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3" name="Oval 253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4" name="Oval 253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5" name="Oval 253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6" name="Oval 253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7" name="Oval 253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8" name="Oval 253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39" name="Oval 253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0" name="Oval 253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1" name="Oval 254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2" name="Oval 254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3" name="Oval 254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4" name="Oval 9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5" name="Oval 9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6" name="Oval 9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7" name="Oval 9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8" name="Oval 9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49" name="Oval 10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0" name="Oval 10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1" name="Oval 10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2" name="Oval 10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3" name="Oval 10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4" name="Oval 10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5" name="Oval 10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6" name="Oval 10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7" name="Oval 10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8" name="Oval 10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59" name="Oval 11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sp>
          <p:nvSpPr>
            <p:cNvPr id="1776" name="Flowchart: Magnetic Disk 1775"/>
            <p:cNvSpPr/>
            <p:nvPr/>
          </p:nvSpPr>
          <p:spPr>
            <a:xfrm rot="18812192" flipH="1">
              <a:off x="93616" y="370294"/>
              <a:ext cx="957750" cy="137380"/>
            </a:xfrm>
            <a:prstGeom prst="flowChartMagneticDisk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grpSp>
          <p:nvGrpSpPr>
            <p:cNvPr id="1777" name="Group 8"/>
            <p:cNvGrpSpPr/>
            <p:nvPr/>
          </p:nvGrpSpPr>
          <p:grpSpPr>
            <a:xfrm rot="18812192" flipH="1">
              <a:off x="884137" y="140432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464" name="Oval 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5" name="Oval 1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6" name="Oval 1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7" name="Oval 1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8" name="Oval 1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9" name="Oval 1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0" name="Oval 1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1" name="Oval 1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2" name="Oval 1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3" name="Oval 1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4" name="Oval 1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5" name="Oval 2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6" name="Oval 2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7" name="Oval 2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8" name="Oval 2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79" name="Oval 2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0" name="Oval 2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1" name="Oval 2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2" name="Oval 2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3" name="Oval 2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4" name="Oval 2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5" name="Oval 3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6" name="Oval 248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7" name="Oval 248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8" name="Oval 248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89" name="Oval 248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0" name="Oval 248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1" name="Oval 249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2" name="Oval 249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3" name="Oval 249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4" name="Oval 249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5" name="Oval 249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6" name="Oval 249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7" name="Oval 249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8" name="Oval 249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99" name="Oval 249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0" name="Oval 249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1" name="Oval 250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2" name="Oval 250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3" name="Oval 250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4" name="Oval 250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5" name="Oval 250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6" name="Oval 250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7" name="Oval 250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8" name="Oval 250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09" name="Oval 250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0" name="Oval 250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511" name="Oval 251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78" name="Group 111"/>
            <p:cNvGrpSpPr/>
            <p:nvPr/>
          </p:nvGrpSpPr>
          <p:grpSpPr>
            <a:xfrm rot="18812192" flipH="1">
              <a:off x="568256" y="30667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416" name="Oval 241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7" name="Oval 241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8" name="Oval 241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9" name="Oval 241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0" name="Oval 241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1" name="Oval 242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2" name="Oval 242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3" name="Oval 242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4" name="Oval 242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5" name="Oval 242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6" name="Oval 242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7" name="Oval 242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8" name="Oval 242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29" name="Oval 242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0" name="Oval 242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1" name="Oval 243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2" name="Oval 243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3" name="Oval 243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4" name="Oval 243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5" name="Oval 243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6" name="Oval 243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7" name="Oval 243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8" name="Oval 243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39" name="Oval 243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0" name="Oval 243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1" name="Oval 244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2" name="Oval 244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3" name="Oval 244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4" name="Oval 244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5" name="Oval 244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6" name="Oval 244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7" name="Oval 244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8" name="Oval 244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49" name="Oval 244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0" name="Oval 244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1" name="Oval 245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2" name="Oval 245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3" name="Oval 245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4" name="Oval 245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5" name="Oval 245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6" name="Oval 245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7" name="Oval 245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8" name="Oval 245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59" name="Oval 245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0" name="Oval 245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1" name="Oval 246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2" name="Oval 246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63" name="Oval 246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79" name="Group 160"/>
            <p:cNvGrpSpPr/>
            <p:nvPr/>
          </p:nvGrpSpPr>
          <p:grpSpPr>
            <a:xfrm rot="18812192" flipH="1">
              <a:off x="707371" y="354168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368" name="Oval 236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9" name="Oval 236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0" name="Oval 236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1" name="Oval 237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2" name="Oval 237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3" name="Oval 237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4" name="Oval 237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5" name="Oval 237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6" name="Oval 237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7" name="Oval 237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8" name="Oval 237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79" name="Oval 237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0" name="Oval 237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1" name="Oval 238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2" name="Oval 238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3" name="Oval 238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4" name="Oval 238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5" name="Oval 238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6" name="Oval 238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7" name="Oval 238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8" name="Oval 238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89" name="Oval 238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0" name="Oval 238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1" name="Oval 239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2" name="Oval 239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3" name="Oval 239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4" name="Oval 239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5" name="Oval 239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6" name="Oval 239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7" name="Oval 239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8" name="Oval 239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99" name="Oval 239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0" name="Oval 239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1" name="Oval 240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2" name="Oval 240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3" name="Oval 240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4" name="Oval 240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5" name="Oval 240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6" name="Oval 240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7" name="Oval 240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8" name="Oval 240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09" name="Oval 240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0" name="Oval 240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1" name="Oval 241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2" name="Oval 241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3" name="Oval 241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4" name="Oval 241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415" name="Oval 241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0" name="Group 209"/>
            <p:cNvGrpSpPr/>
            <p:nvPr/>
          </p:nvGrpSpPr>
          <p:grpSpPr>
            <a:xfrm rot="18812192" flipH="1">
              <a:off x="481827" y="591538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320" name="Oval 231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1" name="Oval 232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2" name="Oval 232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3" name="Oval 232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4" name="Oval 232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5" name="Oval 232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6" name="Oval 232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7" name="Oval 232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8" name="Oval 232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29" name="Oval 232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0" name="Oval 232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1" name="Oval 233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2" name="Oval 233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3" name="Oval 233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4" name="Oval 233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5" name="Oval 233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6" name="Oval 233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7" name="Oval 233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8" name="Oval 233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39" name="Oval 233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0" name="Oval 233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1" name="Oval 234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2" name="Oval 234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3" name="Oval 234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4" name="Oval 234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5" name="Oval 234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6" name="Oval 234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7" name="Oval 234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8" name="Oval 234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49" name="Oval 234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0" name="Oval 234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1" name="Oval 235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2" name="Oval 235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3" name="Oval 235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4" name="Oval 235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5" name="Oval 235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6" name="Oval 235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7" name="Oval 235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8" name="Oval 235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59" name="Oval 235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0" name="Oval 235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1" name="Oval 236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2" name="Oval 236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3" name="Oval 236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4" name="Oval 236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5" name="Oval 236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6" name="Oval 236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67" name="Oval 236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1" name="Group 258"/>
            <p:cNvGrpSpPr/>
            <p:nvPr/>
          </p:nvGrpSpPr>
          <p:grpSpPr>
            <a:xfrm rot="18812192" flipH="1">
              <a:off x="369056" y="710223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272" name="Oval 227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3" name="Oval 227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4" name="Oval 227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5" name="Oval 227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6" name="Oval 227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7" name="Oval 227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8" name="Oval 227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9" name="Oval 227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0" name="Oval 227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1" name="Oval 228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2" name="Oval 228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3" name="Oval 228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4" name="Oval 228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5" name="Oval 228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6" name="Oval 228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7" name="Oval 228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8" name="Oval 228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89" name="Oval 228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0" name="Oval 228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1" name="Oval 229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2" name="Oval 229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3" name="Oval 229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4" name="Oval 229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5" name="Oval 229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6" name="Oval 229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7" name="Oval 229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8" name="Oval 229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99" name="Oval 229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0" name="Oval 229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1" name="Oval 230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2" name="Oval 230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3" name="Oval 230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4" name="Oval 230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5" name="Oval 230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6" name="Oval 230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7" name="Oval 230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8" name="Oval 230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09" name="Oval 230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0" name="Oval 230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1" name="Oval 231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2" name="Oval 231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3" name="Oval 231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4" name="Oval 231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5" name="Oval 231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6" name="Oval 231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7" name="Oval 231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8" name="Oval 231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319" name="Oval 231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2" name="Group 307"/>
            <p:cNvGrpSpPr/>
            <p:nvPr/>
          </p:nvGrpSpPr>
          <p:grpSpPr>
            <a:xfrm rot="18812192" flipH="1">
              <a:off x="342713" y="544045"/>
              <a:ext cx="61395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224" name="Oval 222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5" name="Oval 222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6" name="Oval 222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7" name="Oval 222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8" name="Oval 222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9" name="Oval 222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0" name="Oval 222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1" name="Oval 223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2" name="Oval 223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3" name="Oval 223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4" name="Oval 223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5" name="Oval 223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6" name="Oval 223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7" name="Oval 223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8" name="Oval 223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39" name="Oval 223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0" name="Oval 223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1" name="Oval 224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2" name="Oval 224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3" name="Oval 224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4" name="Oval 224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5" name="Oval 224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6" name="Oval 224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7" name="Oval 224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8" name="Oval 224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49" name="Oval 224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0" name="Oval 224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1" name="Oval 225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2" name="Oval 225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3" name="Oval 225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4" name="Oval 225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5" name="Oval 225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6" name="Oval 225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7" name="Oval 225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8" name="Oval 225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59" name="Oval 225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0" name="Oval 225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1" name="Oval 226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2" name="Oval 226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3" name="Oval 226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4" name="Oval 226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5" name="Oval 226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6" name="Oval 226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7" name="Oval 226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8" name="Oval 226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69" name="Oval 226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0" name="Oval 226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71" name="Oval 227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3" name="Group 356"/>
            <p:cNvGrpSpPr/>
            <p:nvPr/>
          </p:nvGrpSpPr>
          <p:grpSpPr>
            <a:xfrm rot="18812192" flipH="1">
              <a:off x="695389" y="145175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176" name="Oval 217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7" name="Oval 217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8" name="Oval 217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9" name="Oval 217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0" name="Oval 217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1" name="Oval 218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2" name="Oval 218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3" name="Oval 218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4" name="Oval 218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5" name="Oval 218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6" name="Oval 218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7" name="Oval 218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8" name="Oval 218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89" name="Oval 218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0" name="Oval 218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1" name="Oval 219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2" name="Oval 219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3" name="Oval 219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4" name="Oval 219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5" name="Oval 219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6" name="Oval 219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7" name="Oval 219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8" name="Oval 219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99" name="Oval 219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0" name="Oval 219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1" name="Oval 220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2" name="Oval 220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3" name="Oval 220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4" name="Oval 220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5" name="Oval 220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6" name="Oval 220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7" name="Oval 220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8" name="Oval 220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09" name="Oval 220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0" name="Oval 220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1" name="Oval 221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2" name="Oval 221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3" name="Oval 221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4" name="Oval 221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5" name="Oval 221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6" name="Oval 221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7" name="Oval 221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8" name="Oval 221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19" name="Oval 221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0" name="Oval 221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1" name="Oval 222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2" name="Oval 222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223" name="Oval 222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4" name="Group 405"/>
            <p:cNvGrpSpPr/>
            <p:nvPr/>
          </p:nvGrpSpPr>
          <p:grpSpPr>
            <a:xfrm rot="18812192" flipH="1">
              <a:off x="413724" y="41390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128" name="Oval 212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9" name="Oval 212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0" name="Oval 212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1" name="Oval 213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2" name="Oval 213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3" name="Oval 213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4" name="Oval 213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5" name="Oval 213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6" name="Oval 213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7" name="Oval 213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8" name="Oval 213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39" name="Oval 213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0" name="Oval 213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1" name="Oval 214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2" name="Oval 214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3" name="Oval 214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4" name="Oval 214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5" name="Oval 214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6" name="Oval 214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7" name="Oval 214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8" name="Oval 214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49" name="Oval 214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0" name="Oval 214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1" name="Oval 215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2" name="Oval 215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3" name="Oval 215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4" name="Oval 215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5" name="Oval 215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6" name="Oval 215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7" name="Oval 215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8" name="Oval 215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59" name="Oval 215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0" name="Oval 215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1" name="Oval 216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2" name="Oval 216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3" name="Oval 216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4" name="Oval 216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5" name="Oval 216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6" name="Oval 216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7" name="Oval 216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8" name="Oval 216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69" name="Oval 216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0" name="Oval 216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1" name="Oval 217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2" name="Oval 217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3" name="Oval 217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4" name="Oval 217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75" name="Oval 217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5" name="Group 552"/>
            <p:cNvGrpSpPr/>
            <p:nvPr/>
          </p:nvGrpSpPr>
          <p:grpSpPr>
            <a:xfrm rot="18812192" flipH="1">
              <a:off x="779175" y="140097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080" name="Oval 207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1" name="Oval 208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2" name="Oval 208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3" name="Oval 208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4" name="Oval 208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5" name="Oval 208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6" name="Oval 208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7" name="Oval 208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8" name="Oval 208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89" name="Oval 208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0" name="Oval 208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1" name="Oval 209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2" name="Oval 209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3" name="Oval 209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4" name="Oval 209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5" name="Oval 209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6" name="Oval 209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7" name="Oval 209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8" name="Oval 209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99" name="Oval 209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0" name="Oval 209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1" name="Oval 210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2" name="Oval 210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3" name="Oval 210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4" name="Oval 210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5" name="Oval 210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6" name="Oval 210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7" name="Oval 210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8" name="Oval 210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09" name="Oval 210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0" name="Oval 210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1" name="Oval 211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2" name="Oval 211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3" name="Oval 211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4" name="Oval 211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5" name="Oval 211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6" name="Oval 211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7" name="Oval 211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8" name="Oval 211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19" name="Oval 211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0" name="Oval 211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1" name="Oval 212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2" name="Oval 212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3" name="Oval 212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4" name="Oval 212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5" name="Oval 212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6" name="Oval 212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27" name="Oval 212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6" name="Group 601"/>
            <p:cNvGrpSpPr/>
            <p:nvPr/>
          </p:nvGrpSpPr>
          <p:grpSpPr>
            <a:xfrm rot="18812192" flipH="1">
              <a:off x="271702" y="674179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2032" name="Oval 203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3" name="Oval 203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4" name="Oval 203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5" name="Oval 203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6" name="Oval 203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7" name="Oval 203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8" name="Oval 203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9" name="Oval 203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0" name="Oval 203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1" name="Oval 204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2" name="Oval 204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3" name="Oval 204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4" name="Oval 204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5" name="Oval 204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6" name="Oval 204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7" name="Oval 204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8" name="Oval 204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49" name="Oval 204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0" name="Oval 204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1" name="Oval 205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2" name="Oval 205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3" name="Oval 205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4" name="Oval 205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5" name="Oval 205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6" name="Oval 205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7" name="Oval 205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8" name="Oval 205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59" name="Oval 205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0" name="Oval 205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1" name="Oval 206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2" name="Oval 206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3" name="Oval 206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4" name="Oval 206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5" name="Oval 206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6" name="Oval 206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7" name="Oval 206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8" name="Oval 206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69" name="Oval 206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0" name="Oval 206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1" name="Oval 207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2" name="Oval 207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3" name="Oval 207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4" name="Oval 207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5" name="Oval 207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6" name="Oval 207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7" name="Oval 207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8" name="Oval 207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79" name="Oval 207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7" name="Group 650"/>
            <p:cNvGrpSpPr/>
            <p:nvPr/>
          </p:nvGrpSpPr>
          <p:grpSpPr>
            <a:xfrm rot="18812192" flipH="1">
              <a:off x="581296" y="403753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984" name="Oval 1983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5" name="Oval 1984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6" name="Oval 1985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7" name="Oval 1986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8" name="Oval 1987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9" name="Oval 1988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0" name="Oval 1989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1" name="Oval 1990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2" name="Oval 1991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3" name="Oval 1992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4" name="Oval 1993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5" name="Oval 1994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6" name="Oval 1995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7" name="Oval 1996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8" name="Oval 1997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99" name="Oval 1998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0" name="Oval 1999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1" name="Oval 2000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2" name="Oval 2001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3" name="Oval 2002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4" name="Oval 2003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5" name="Oval 2004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6" name="Oval 2005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7" name="Oval 2006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8" name="Oval 2007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09" name="Oval 2008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0" name="Oval 2009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1" name="Oval 2010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2" name="Oval 2011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3" name="Oval 2012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4" name="Oval 2013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5" name="Oval 2014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6" name="Oval 2015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7" name="Oval 2016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8" name="Oval 2017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19" name="Oval 2018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0" name="Oval 2019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1" name="Oval 2020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2" name="Oval 2021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3" name="Oval 2022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4" name="Oval 2023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5" name="Oval 2024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6" name="Oval 2025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7" name="Oval 2026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8" name="Oval 2027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29" name="Oval 2028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0" name="Oval 2029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031" name="Oval 2030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8" name="Group 3251"/>
            <p:cNvGrpSpPr/>
            <p:nvPr/>
          </p:nvGrpSpPr>
          <p:grpSpPr>
            <a:xfrm rot="18812192" flipH="1">
              <a:off x="469053" y="466480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936" name="Oval 1935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7" name="Oval 1936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8" name="Oval 1937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9" name="Oval 1938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0" name="Oval 1939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1" name="Oval 1940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2" name="Oval 1941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3" name="Oval 1942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4" name="Oval 1943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5" name="Oval 1944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6" name="Oval 1945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7" name="Oval 1946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8" name="Oval 1947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49" name="Oval 1948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0" name="Oval 1949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1" name="Oval 1950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2" name="Oval 1951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3" name="Oval 1952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4" name="Oval 1953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5" name="Oval 1954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6" name="Oval 1955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7" name="Oval 1956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8" name="Oval 1957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59" name="Oval 1958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0" name="Oval 1959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1" name="Oval 1960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2" name="Oval 1961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3" name="Oval 1962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4" name="Oval 1963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5" name="Oval 1964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6" name="Oval 1965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7" name="Oval 1966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8" name="Oval 1967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69" name="Oval 1968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0" name="Oval 1969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1" name="Oval 1970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2" name="Oval 1971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3" name="Oval 1972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4" name="Oval 1973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5" name="Oval 1974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6" name="Oval 1975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7" name="Oval 1976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8" name="Oval 1977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79" name="Oval 1978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0" name="Oval 1979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1" name="Oval 1980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2" name="Oval 1981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83" name="Oval 1982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89" name="Group 3300"/>
            <p:cNvGrpSpPr/>
            <p:nvPr/>
          </p:nvGrpSpPr>
          <p:grpSpPr>
            <a:xfrm rot="18812192" flipH="1">
              <a:off x="397777" y="62459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888" name="Oval 1887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9" name="Oval 1888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0" name="Oval 1889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1" name="Oval 1890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2" name="Oval 1891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3" name="Oval 1892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4" name="Oval 1893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5" name="Oval 1894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6" name="Oval 1895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7" name="Oval 1896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8" name="Oval 1897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99" name="Oval 1898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0" name="Oval 1899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1" name="Oval 1900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2" name="Oval 1901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3" name="Oval 1902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4" name="Oval 1903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5" name="Oval 1904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6" name="Oval 1905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7" name="Oval 1906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8" name="Oval 1907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09" name="Oval 1908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0" name="Oval 1909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1" name="Oval 1910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2" name="Oval 1911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3" name="Oval 1912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4" name="Oval 1913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5" name="Oval 1914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6" name="Oval 1915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7" name="Oval 1916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8" name="Oval 1917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19" name="Oval 1918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0" name="Oval 1919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1" name="Oval 1920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2" name="Oval 1921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3" name="Oval 1922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4" name="Oval 1923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5" name="Oval 1924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6" name="Oval 1925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7" name="Oval 1926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8" name="Oval 1927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29" name="Oval 1928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0" name="Oval 1929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1" name="Oval 1930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2" name="Oval 1931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3" name="Oval 1932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4" name="Oval 1933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935" name="Oval 1934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90" name="Group 3349"/>
            <p:cNvGrpSpPr/>
            <p:nvPr/>
          </p:nvGrpSpPr>
          <p:grpSpPr>
            <a:xfrm rot="18812192" flipH="1">
              <a:off x="244302" y="619914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840" name="Oval 1839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1" name="Oval 1840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2" name="Oval 1841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3" name="Oval 1842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4" name="Oval 1843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5" name="Oval 1844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6" name="Oval 1845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7" name="Oval 1846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8" name="Oval 1847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49" name="Oval 1848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0" name="Oval 1849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1" name="Oval 1850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2" name="Oval 1851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3" name="Oval 1852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4" name="Oval 1853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5" name="Oval 1854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6" name="Oval 1855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7" name="Oval 1856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8" name="Oval 1857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59" name="Oval 1858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0" name="Oval 1859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1" name="Oval 1860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2" name="Oval 1861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3" name="Oval 1862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4" name="Oval 1863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5" name="Oval 1864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6" name="Oval 1865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7" name="Oval 1866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8" name="Oval 1867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69" name="Oval 1868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0" name="Oval 1869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1" name="Oval 1870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2" name="Oval 1871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3" name="Oval 1872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4" name="Oval 1873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5" name="Oval 1874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6" name="Oval 1875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7" name="Oval 1876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8" name="Oval 1877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79" name="Oval 1878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0" name="Oval 1879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1" name="Oval 1880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2" name="Oval 1881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3" name="Oval 1882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4" name="Oval 1883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5" name="Oval 1884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6" name="Oval 1885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87" name="Oval 1886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  <p:grpSp>
          <p:nvGrpSpPr>
            <p:cNvPr id="1791" name="Group 3398"/>
            <p:cNvGrpSpPr/>
            <p:nvPr/>
          </p:nvGrpSpPr>
          <p:grpSpPr>
            <a:xfrm rot="18812192" flipH="1">
              <a:off x="680499" y="243946"/>
              <a:ext cx="61394" cy="57242"/>
              <a:chOff x="2263322" y="2383933"/>
              <a:chExt cx="1623415" cy="1341120"/>
            </a:xfrm>
            <a:solidFill>
              <a:schemeClr val="accent5">
                <a:lumMod val="50000"/>
              </a:schemeClr>
            </a:solidFill>
          </p:grpSpPr>
          <p:sp>
            <p:nvSpPr>
              <p:cNvPr id="1792" name="Oval 1791"/>
              <p:cNvSpPr/>
              <p:nvPr/>
            </p:nvSpPr>
            <p:spPr>
              <a:xfrm rot="4800000">
                <a:off x="2566742" y="26601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3" name="Oval 1792"/>
              <p:cNvSpPr/>
              <p:nvPr/>
            </p:nvSpPr>
            <p:spPr>
              <a:xfrm rot="4800000">
                <a:off x="3249835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4" name="Oval 1793"/>
              <p:cNvSpPr/>
              <p:nvPr/>
            </p:nvSpPr>
            <p:spPr>
              <a:xfrm rot="4800000">
                <a:off x="2774618" y="31513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5" name="Oval 1794"/>
              <p:cNvSpPr/>
              <p:nvPr/>
            </p:nvSpPr>
            <p:spPr>
              <a:xfrm rot="4800000">
                <a:off x="2307637" y="275947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6" name="Oval 1795"/>
              <p:cNvSpPr/>
              <p:nvPr/>
            </p:nvSpPr>
            <p:spPr>
              <a:xfrm rot="4800000">
                <a:off x="3252542" y="2812546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7" name="Oval 1796"/>
              <p:cNvSpPr/>
              <p:nvPr/>
            </p:nvSpPr>
            <p:spPr>
              <a:xfrm rot="4800000">
                <a:off x="2857992" y="292711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8" name="Oval 1797"/>
              <p:cNvSpPr/>
              <p:nvPr/>
            </p:nvSpPr>
            <p:spPr>
              <a:xfrm rot="4800000">
                <a:off x="2795421" y="277088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799" name="Oval 1798"/>
              <p:cNvSpPr/>
              <p:nvPr/>
            </p:nvSpPr>
            <p:spPr>
              <a:xfrm rot="4800000">
                <a:off x="2790695" y="301361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0" name="Oval 1799"/>
              <p:cNvSpPr/>
              <p:nvPr/>
            </p:nvSpPr>
            <p:spPr>
              <a:xfrm rot="4800000">
                <a:off x="2383934" y="2612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1" name="Oval 1800"/>
              <p:cNvSpPr/>
              <p:nvPr/>
            </p:nvSpPr>
            <p:spPr>
              <a:xfrm rot="4800000">
                <a:off x="2268049" y="292520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2" name="Oval 1801"/>
              <p:cNvSpPr/>
              <p:nvPr/>
            </p:nvSpPr>
            <p:spPr>
              <a:xfrm rot="4800000">
                <a:off x="2263322" y="316792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3" name="Oval 1802"/>
              <p:cNvSpPr/>
              <p:nvPr/>
            </p:nvSpPr>
            <p:spPr>
              <a:xfrm rot="4800000">
                <a:off x="3554635" y="3145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4" name="Oval 1803"/>
              <p:cNvSpPr/>
              <p:nvPr/>
            </p:nvSpPr>
            <p:spPr>
              <a:xfrm rot="4800000">
                <a:off x="2841134" y="23839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5" name="Oval 1804"/>
              <p:cNvSpPr/>
              <p:nvPr/>
            </p:nvSpPr>
            <p:spPr>
              <a:xfrm rot="4800000">
                <a:off x="3473934" y="254870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6" name="Oval 1805"/>
              <p:cNvSpPr/>
              <p:nvPr/>
            </p:nvSpPr>
            <p:spPr>
              <a:xfrm rot="4800000">
                <a:off x="3469207" y="2791427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7" name="Oval 1806"/>
              <p:cNvSpPr/>
              <p:nvPr/>
            </p:nvSpPr>
            <p:spPr>
              <a:xfrm rot="4800000">
                <a:off x="3079383" y="266327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8" name="Oval 1807"/>
              <p:cNvSpPr/>
              <p:nvPr/>
            </p:nvSpPr>
            <p:spPr>
              <a:xfrm rot="4800000">
                <a:off x="3249835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09" name="Oval 1808"/>
              <p:cNvSpPr/>
              <p:nvPr/>
            </p:nvSpPr>
            <p:spPr>
              <a:xfrm rot="4800000">
                <a:off x="2598750" y="33489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0" name="Oval 1809"/>
              <p:cNvSpPr/>
              <p:nvPr/>
            </p:nvSpPr>
            <p:spPr>
              <a:xfrm rot="4800000">
                <a:off x="2661032" y="2841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1" name="Oval 1810"/>
              <p:cNvSpPr/>
              <p:nvPr/>
            </p:nvSpPr>
            <p:spPr>
              <a:xfrm rot="4800000">
                <a:off x="3194432" y="3374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2" name="Oval 1811"/>
              <p:cNvSpPr/>
              <p:nvPr/>
            </p:nvSpPr>
            <p:spPr>
              <a:xfrm rot="4800000">
                <a:off x="3388318" y="271435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3" name="Oval 1812"/>
              <p:cNvSpPr/>
              <p:nvPr/>
            </p:nvSpPr>
            <p:spPr>
              <a:xfrm rot="4800000">
                <a:off x="2913101" y="3405535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4" name="Oval 1813"/>
              <p:cNvSpPr/>
              <p:nvPr/>
            </p:nvSpPr>
            <p:spPr>
              <a:xfrm rot="4800000">
                <a:off x="2446120" y="301369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5" name="Oval 1814"/>
              <p:cNvSpPr/>
              <p:nvPr/>
            </p:nvSpPr>
            <p:spPr>
              <a:xfrm rot="4800000">
                <a:off x="2508631" y="3298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6" name="Oval 1815"/>
              <p:cNvSpPr/>
              <p:nvPr/>
            </p:nvSpPr>
            <p:spPr>
              <a:xfrm rot="4800000">
                <a:off x="3374533" y="3222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7" name="Oval 1816"/>
              <p:cNvSpPr/>
              <p:nvPr/>
            </p:nvSpPr>
            <p:spPr>
              <a:xfrm rot="4800000">
                <a:off x="2996475" y="3181331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8" name="Oval 1817"/>
              <p:cNvSpPr/>
              <p:nvPr/>
            </p:nvSpPr>
            <p:spPr>
              <a:xfrm rot="4800000">
                <a:off x="2933904" y="302510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19" name="Oval 1818"/>
              <p:cNvSpPr/>
              <p:nvPr/>
            </p:nvSpPr>
            <p:spPr>
              <a:xfrm rot="4800000">
                <a:off x="2929178" y="326782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0" name="Oval 1819"/>
              <p:cNvSpPr/>
              <p:nvPr/>
            </p:nvSpPr>
            <p:spPr>
              <a:xfrm rot="4800000">
                <a:off x="2539354" y="313967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1" name="Oval 1820"/>
              <p:cNvSpPr/>
              <p:nvPr/>
            </p:nvSpPr>
            <p:spPr>
              <a:xfrm rot="4800000">
                <a:off x="2406532" y="3179418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2" name="Oval 1821"/>
              <p:cNvSpPr/>
              <p:nvPr/>
            </p:nvSpPr>
            <p:spPr>
              <a:xfrm rot="4800000">
                <a:off x="2737232" y="34507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3" name="Oval 1822"/>
              <p:cNvSpPr/>
              <p:nvPr/>
            </p:nvSpPr>
            <p:spPr>
              <a:xfrm rot="4800000">
                <a:off x="3612417" y="2802919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4" name="Oval 1823"/>
              <p:cNvSpPr/>
              <p:nvPr/>
            </p:nvSpPr>
            <p:spPr>
              <a:xfrm rot="4800000">
                <a:off x="3607690" y="304564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5" name="Oval 1824"/>
              <p:cNvSpPr/>
              <p:nvPr/>
            </p:nvSpPr>
            <p:spPr>
              <a:xfrm rot="4800000">
                <a:off x="3145934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6" name="Oval 1825"/>
              <p:cNvSpPr/>
              <p:nvPr/>
            </p:nvSpPr>
            <p:spPr>
              <a:xfrm rot="4800000">
                <a:off x="2935763" y="2885630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7" name="Oval 1826"/>
              <p:cNvSpPr/>
              <p:nvPr/>
            </p:nvSpPr>
            <p:spPr>
              <a:xfrm rot="4800000">
                <a:off x="2584832" y="29173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8" name="Oval 1827"/>
              <p:cNvSpPr/>
              <p:nvPr/>
            </p:nvSpPr>
            <p:spPr>
              <a:xfrm rot="4800000">
                <a:off x="3042032" y="2460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29" name="Oval 1828"/>
              <p:cNvSpPr/>
              <p:nvPr/>
            </p:nvSpPr>
            <p:spPr>
              <a:xfrm rot="4800000">
                <a:off x="3118232" y="3069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0" name="Oval 1829"/>
              <p:cNvSpPr/>
              <p:nvPr/>
            </p:nvSpPr>
            <p:spPr>
              <a:xfrm rot="4800000">
                <a:off x="2584832" y="27649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1" name="Oval 1830"/>
              <p:cNvSpPr/>
              <p:nvPr/>
            </p:nvSpPr>
            <p:spPr>
              <a:xfrm rot="4800000">
                <a:off x="3194432" y="26125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2" name="Oval 1831"/>
              <p:cNvSpPr/>
              <p:nvPr/>
            </p:nvSpPr>
            <p:spPr>
              <a:xfrm rot="4800000">
                <a:off x="2889631" y="2612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3" name="Oval 1832"/>
              <p:cNvSpPr/>
              <p:nvPr/>
            </p:nvSpPr>
            <p:spPr>
              <a:xfrm rot="4800000">
                <a:off x="2737232" y="2688732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4" name="Oval 1833"/>
              <p:cNvSpPr/>
              <p:nvPr/>
            </p:nvSpPr>
            <p:spPr>
              <a:xfrm rot="4800000">
                <a:off x="2661031" y="2993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5" name="Oval 1834"/>
              <p:cNvSpPr/>
              <p:nvPr/>
            </p:nvSpPr>
            <p:spPr>
              <a:xfrm rot="4800000">
                <a:off x="2612534" y="24601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6" name="Oval 1835"/>
              <p:cNvSpPr/>
              <p:nvPr/>
            </p:nvSpPr>
            <p:spPr>
              <a:xfrm rot="4800000">
                <a:off x="3499230" y="26887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7" name="Oval 1836"/>
              <p:cNvSpPr/>
              <p:nvPr/>
            </p:nvSpPr>
            <p:spPr>
              <a:xfrm rot="4800000">
                <a:off x="3346832" y="2917333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8" name="Oval 1837"/>
              <p:cNvSpPr/>
              <p:nvPr/>
            </p:nvSpPr>
            <p:spPr>
              <a:xfrm rot="4800000">
                <a:off x="3346832" y="33745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839" name="Oval 1838"/>
              <p:cNvSpPr/>
              <p:nvPr/>
            </p:nvSpPr>
            <p:spPr>
              <a:xfrm rot="4800000">
                <a:off x="3194431" y="3222134"/>
                <a:ext cx="274320" cy="274320"/>
              </a:xfrm>
              <a:prstGeom prst="ellipse">
                <a:avLst/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</p:grpSp>
      </p:grpSp>
      <p:sp>
        <p:nvSpPr>
          <p:cNvPr id="2656" name="TextBox 2655">
            <a:hlinkClick r:id="rId2"/>
          </p:cNvPr>
          <p:cNvSpPr txBox="1"/>
          <p:nvPr/>
        </p:nvSpPr>
        <p:spPr>
          <a:xfrm>
            <a:off x="2650007" y="6354045"/>
            <a:ext cx="7743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3"/>
              </a:rPr>
              <a:t>Predictive performance model for hydraulic flocculator design with </a:t>
            </a:r>
            <a:r>
              <a:rPr lang="en-US" sz="1400" dirty="0" err="1">
                <a:hlinkClick r:id="rId3"/>
              </a:rPr>
              <a:t>polyaluminum</a:t>
            </a:r>
            <a:r>
              <a:rPr lang="en-US" sz="1400" dirty="0">
                <a:hlinkClick r:id="rId3"/>
              </a:rPr>
              <a:t> chloride and aluminum sulfate coagulants</a:t>
            </a:r>
            <a:r>
              <a:rPr lang="en-US" sz="1400" dirty="0"/>
              <a:t> Karen A. </a:t>
            </a:r>
            <a:r>
              <a:rPr lang="en-US" sz="1400" dirty="0" err="1"/>
              <a:t>Swetland</a:t>
            </a:r>
            <a:r>
              <a:rPr lang="en-US" sz="1400" dirty="0"/>
              <a:t>, Monroe L. Weber-Shirk*, Leonard W. Lion</a:t>
            </a:r>
          </a:p>
        </p:txBody>
      </p:sp>
    </p:spTree>
    <p:extLst>
      <p:ext uri="{BB962C8B-B14F-4D97-AF65-F5344CB8AC3E}">
        <p14:creationId xmlns:p14="http://schemas.microsoft.com/office/powerpoint/2010/main" val="10292920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Coagulant precipitate as additional particles to speed up 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an excess of coagulant so that it forms additional particles to increase the rate of particle collisions</a:t>
            </a:r>
          </a:p>
          <a:p>
            <a:r>
              <a:rPr lang="en-US" dirty="0" smtClean="0"/>
              <a:t>Maybe this is what previous authors meant when they use the term “sweep” floc</a:t>
            </a:r>
          </a:p>
        </p:txBody>
      </p:sp>
    </p:spTree>
    <p:extLst>
      <p:ext uri="{BB962C8B-B14F-4D97-AF65-F5344CB8AC3E}">
        <p14:creationId xmlns:p14="http://schemas.microsoft.com/office/powerpoint/2010/main" val="1797296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Flocculation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Flocculation is creating gentle collisions by deforming the fluid (fluid shear or velocity gradient)</a:t>
            </a:r>
          </a:p>
          <a:p>
            <a:pPr lvl="1"/>
            <a:r>
              <a:rPr lang="en-US" dirty="0" smtClean="0"/>
              <a:t>Particles travel with the fluid</a:t>
            </a:r>
          </a:p>
          <a:p>
            <a:pPr lvl="1"/>
            <a:r>
              <a:rPr lang="en-US" dirty="0" smtClean="0"/>
              <a:t>Particles collide because they travel at the velocity of streamline that goes through their center and because they have a diameter that extends into fluid that is moving at a different velocity</a:t>
            </a:r>
          </a:p>
          <a:p>
            <a:r>
              <a:rPr lang="en-US" dirty="0" smtClean="0"/>
              <a:t>Particles only collide with similar sized particles in shear flow</a:t>
            </a:r>
          </a:p>
          <a:p>
            <a:r>
              <a:rPr lang="en-US" dirty="0" smtClean="0"/>
              <a:t>Our goal is to transform small particles into bigger flocs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91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Ideal Flocculator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Plug flow</a:t>
            </a:r>
          </a:p>
          <a:p>
            <a:pPr lvl="1"/>
            <a:r>
              <a:rPr lang="en-US" dirty="0" smtClean="0"/>
              <a:t>Serpentine path</a:t>
            </a:r>
          </a:p>
          <a:p>
            <a:pPr lvl="1"/>
            <a:r>
              <a:rPr lang="en-US" dirty="0" smtClean="0"/>
              <a:t>CMFR in series</a:t>
            </a:r>
          </a:p>
          <a:p>
            <a:r>
              <a:rPr lang="en-US" dirty="0" smtClean="0"/>
              <a:t>Uniform energy dissipation rate</a:t>
            </a:r>
          </a:p>
          <a:p>
            <a:pPr lvl="1"/>
            <a:r>
              <a:rPr lang="en-US" dirty="0" smtClean="0"/>
              <a:t>Produce </a:t>
            </a:r>
            <a:r>
              <a:rPr lang="en-US" b="1" dirty="0" smtClean="0"/>
              <a:t>large</a:t>
            </a:r>
            <a:r>
              <a:rPr lang="en-US" dirty="0" smtClean="0"/>
              <a:t> scale eddies</a:t>
            </a:r>
          </a:p>
          <a:p>
            <a:pPr lvl="1"/>
            <a:r>
              <a:rPr lang="en-US" dirty="0" smtClean="0"/>
              <a:t>Slow moving </a:t>
            </a:r>
            <a:r>
              <a:rPr lang="en-US" b="1" dirty="0" smtClean="0"/>
              <a:t>large</a:t>
            </a:r>
            <a:r>
              <a:rPr lang="en-US" dirty="0" smtClean="0"/>
              <a:t> paddles</a:t>
            </a:r>
          </a:p>
          <a:p>
            <a:r>
              <a:rPr lang="en-US" dirty="0" smtClean="0"/>
              <a:t>Enough fluid deformation to produce flocs that can be captured by the </a:t>
            </a:r>
            <a:r>
              <a:rPr lang="en-US" dirty="0" err="1" smtClean="0"/>
              <a:t>sed</a:t>
            </a:r>
            <a:r>
              <a:rPr lang="en-US" dirty="0" smtClean="0"/>
              <a:t> tank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93433" y="1371600"/>
            <a:ext cx="5585604" cy="21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65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Flocculator design depends on sedimentation tank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sedimentation tank includes a floc blanket, then the flocculator doesn’t have to produce large flocs (lower </a:t>
            </a:r>
            <a:r>
              <a:rPr lang="en-US" dirty="0" err="1" smtClean="0"/>
              <a:t>G</a:t>
            </a:r>
            <a:r>
              <a:rPr lang="en-US" dirty="0" err="1" smtClean="0">
                <a:latin typeface="Symbol" panose="05050102010706020507" pitchFamily="18" charset="2"/>
              </a:rPr>
              <a:t>q</a:t>
            </a:r>
            <a:r>
              <a:rPr lang="en-US" dirty="0" smtClean="0"/>
              <a:t> is okay)</a:t>
            </a:r>
          </a:p>
          <a:p>
            <a:pPr lvl="1"/>
            <a:r>
              <a:rPr lang="en-US" dirty="0" smtClean="0"/>
              <a:t>The floc blanket will increase the size of the flocs</a:t>
            </a:r>
          </a:p>
          <a:p>
            <a:pPr lvl="1"/>
            <a:r>
              <a:rPr lang="en-US" dirty="0" smtClean="0"/>
              <a:t>Floc blanket eliminate the need for mechanical sludge removal</a:t>
            </a:r>
          </a:p>
          <a:p>
            <a:r>
              <a:rPr lang="en-US" dirty="0" smtClean="0"/>
              <a:t>Without a floc blanket the capture velocity of the plate settlers must be low enough so that the plates can capture the majority of the flocs produced by the flocculator</a:t>
            </a:r>
          </a:p>
          <a:p>
            <a:pPr lvl="1"/>
            <a:r>
              <a:rPr lang="en-US" dirty="0" smtClean="0"/>
              <a:t>We don’t yet have a model for this (We </a:t>
            </a:r>
            <a:r>
              <a:rPr lang="en-US" dirty="0"/>
              <a:t>are working on </a:t>
            </a:r>
            <a:r>
              <a:rPr lang="en-US" dirty="0" smtClean="0"/>
              <a:t>it)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3398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5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rapid mix units</a:t>
            </a:r>
          </a:p>
        </p:txBody>
      </p:sp>
      <p:sp>
        <p:nvSpPr>
          <p:cNvPr id="185355" name="Rectangle 11"/>
          <p:cNvSpPr>
            <a:spLocks noGrp="1" noChangeArrowheads="1"/>
          </p:cNvSpPr>
          <p:nvPr>
            <p:ph idx="1"/>
          </p:nvPr>
        </p:nvSpPr>
        <p:spPr>
          <a:xfrm>
            <a:off x="253206" y="2096409"/>
            <a:ext cx="3289300" cy="4114800"/>
          </a:xfrm>
        </p:spPr>
        <p:txBody>
          <a:bodyPr/>
          <a:lstStyle/>
          <a:p>
            <a:r>
              <a:rPr lang="en-US" dirty="0" err="1"/>
              <a:t>Backmix</a:t>
            </a:r>
            <a:r>
              <a:rPr lang="en-US" dirty="0"/>
              <a:t> mechanical reactors</a:t>
            </a:r>
          </a:p>
          <a:p>
            <a:r>
              <a:rPr lang="en-US" dirty="0"/>
              <a:t>In-line blenders</a:t>
            </a:r>
          </a:p>
          <a:p>
            <a:r>
              <a:rPr lang="en-US" dirty="0"/>
              <a:t>Hydraulic Jump</a:t>
            </a:r>
          </a:p>
          <a:p>
            <a:r>
              <a:rPr lang="en-US" dirty="0"/>
              <a:t>In-line static mixers</a:t>
            </a:r>
          </a:p>
          <a:p>
            <a:endParaRPr lang="en-US" dirty="0"/>
          </a:p>
        </p:txBody>
      </p:sp>
      <p:grpSp>
        <p:nvGrpSpPr>
          <p:cNvPr id="185357" name="Group 13"/>
          <p:cNvGrpSpPr>
            <a:grpSpLocks/>
          </p:cNvGrpSpPr>
          <p:nvPr/>
        </p:nvGrpSpPr>
        <p:grpSpPr bwMode="auto">
          <a:xfrm>
            <a:off x="12358688" y="3059113"/>
            <a:ext cx="5321300" cy="2571750"/>
            <a:chOff x="758" y="3854"/>
            <a:chExt cx="3352" cy="1620"/>
          </a:xfrm>
        </p:grpSpPr>
        <p:pic>
          <p:nvPicPr>
            <p:cNvPr id="185349" name="Picture 5" descr="pipeli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51" y="3854"/>
              <a:ext cx="1146" cy="1620"/>
            </a:xfrm>
            <a:prstGeom prst="rect">
              <a:avLst/>
            </a:prstGeom>
            <a:noFill/>
          </p:spPr>
        </p:pic>
        <p:pic>
          <p:nvPicPr>
            <p:cNvPr id="185350" name="Picture 6" descr="pipeli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02" y="4068"/>
              <a:ext cx="1308" cy="1320"/>
            </a:xfrm>
            <a:prstGeom prst="rect">
              <a:avLst/>
            </a:prstGeom>
            <a:noFill/>
          </p:spPr>
        </p:pic>
        <p:pic>
          <p:nvPicPr>
            <p:cNvPr id="185351" name="Picture 7" descr="LineBlende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8" y="3863"/>
              <a:ext cx="900" cy="1602"/>
            </a:xfrm>
            <a:prstGeom prst="rect">
              <a:avLst/>
            </a:prstGeom>
            <a:noFill/>
          </p:spPr>
        </p:pic>
      </p:grpSp>
      <p:pic>
        <p:nvPicPr>
          <p:cNvPr id="185356" name="Picture 12"/>
          <p:cNvPicPr>
            <a:picLocks noChangeAspect="1" noChangeArrowheads="1"/>
          </p:cNvPicPr>
          <p:nvPr/>
        </p:nvPicPr>
        <p:blipFill>
          <a:blip r:embed="rId6" cstate="print"/>
          <a:srcRect l="1250" t="24001" r="38333" b="444"/>
          <a:stretch>
            <a:fillRect/>
          </a:stretch>
        </p:blipFill>
        <p:spPr bwMode="auto">
          <a:xfrm>
            <a:off x="12311063" y="1803400"/>
            <a:ext cx="5418137" cy="50815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85358" name="Picture 14" descr="P1040003"/>
          <p:cNvPicPr>
            <a:picLocks noChangeAspect="1" noChangeArrowheads="1"/>
          </p:cNvPicPr>
          <p:nvPr/>
        </p:nvPicPr>
        <p:blipFill>
          <a:blip r:embed="rId7" cstate="print">
            <a:lum bright="18000"/>
          </a:blip>
          <a:srcRect/>
          <a:stretch>
            <a:fillRect/>
          </a:stretch>
        </p:blipFill>
        <p:spPr bwMode="auto">
          <a:xfrm>
            <a:off x="12480925" y="1814513"/>
            <a:ext cx="5080000" cy="5059362"/>
          </a:xfrm>
          <a:prstGeom prst="rect">
            <a:avLst/>
          </a:prstGeom>
          <a:noFill/>
        </p:spPr>
      </p:pic>
      <p:grpSp>
        <p:nvGrpSpPr>
          <p:cNvPr id="185362" name="Group 18"/>
          <p:cNvGrpSpPr>
            <a:grpSpLocks/>
          </p:cNvGrpSpPr>
          <p:nvPr/>
        </p:nvGrpSpPr>
        <p:grpSpPr bwMode="auto">
          <a:xfrm>
            <a:off x="13557250" y="2420938"/>
            <a:ext cx="2927350" cy="3848100"/>
            <a:chOff x="3468" y="1024"/>
            <a:chExt cx="1844" cy="2424"/>
          </a:xfrm>
        </p:grpSpPr>
        <p:pic>
          <p:nvPicPr>
            <p:cNvPr id="185360" name="Picture 16" descr="sanmix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468" y="1818"/>
              <a:ext cx="1370" cy="874"/>
            </a:xfrm>
            <a:prstGeom prst="rect">
              <a:avLst/>
            </a:prstGeom>
            <a:noFill/>
          </p:spPr>
        </p:pic>
        <p:pic>
          <p:nvPicPr>
            <p:cNvPr id="185361" name="Picture 17" descr="La34_240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944" y="1024"/>
              <a:ext cx="368" cy="2424"/>
            </a:xfrm>
            <a:prstGeom prst="rect">
              <a:avLst/>
            </a:prstGeom>
            <a:noFill/>
          </p:spPr>
        </p:pic>
      </p:grpSp>
      <p:pic>
        <p:nvPicPr>
          <p:cNvPr id="185363" name="Picture 1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2392025" y="2320926"/>
            <a:ext cx="5257800" cy="4049713"/>
          </a:xfrm>
          <a:prstGeom prst="rect">
            <a:avLst/>
          </a:prstGeom>
          <a:noFill/>
          <a:ln w="12700" algn="ctr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185378" name="Group 34"/>
          <p:cNvGrpSpPr>
            <a:grpSpLocks/>
          </p:cNvGrpSpPr>
          <p:nvPr/>
        </p:nvGrpSpPr>
        <p:grpSpPr bwMode="auto">
          <a:xfrm>
            <a:off x="4000500" y="1916114"/>
            <a:ext cx="6667500" cy="4408487"/>
            <a:chOff x="1560" y="1207"/>
            <a:chExt cx="4200" cy="2777"/>
          </a:xfrm>
        </p:grpSpPr>
        <p:pic>
          <p:nvPicPr>
            <p:cNvPr id="185366" name="Picture 22" descr="sanmix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208" y="3110"/>
              <a:ext cx="1370" cy="874"/>
            </a:xfrm>
            <a:prstGeom prst="rect">
              <a:avLst/>
            </a:prstGeom>
            <a:noFill/>
          </p:spPr>
        </p:pic>
        <p:pic>
          <p:nvPicPr>
            <p:cNvPr id="185368" name="Picture 24"/>
            <p:cNvPicPr>
              <a:picLocks noChangeAspect="1" noChangeArrowheads="1"/>
            </p:cNvPicPr>
            <p:nvPr/>
          </p:nvPicPr>
          <p:blipFill>
            <a:blip r:embed="rId11" cstate="print"/>
            <a:srcRect l="1250" t="24001" r="38333" b="444"/>
            <a:stretch>
              <a:fillRect/>
            </a:stretch>
          </p:blipFill>
          <p:spPr bwMode="auto">
            <a:xfrm>
              <a:off x="2268" y="1207"/>
              <a:ext cx="1085" cy="101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85370" name="Picture 26" descr="pipeli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1" y="1779"/>
              <a:ext cx="690" cy="975"/>
            </a:xfrm>
            <a:prstGeom prst="rect">
              <a:avLst/>
            </a:prstGeom>
            <a:noFill/>
          </p:spPr>
        </p:pic>
        <p:pic>
          <p:nvPicPr>
            <p:cNvPr id="185373" name="Picture 29" descr="P1040003"/>
            <p:cNvPicPr>
              <a:picLocks noChangeAspect="1" noChangeArrowheads="1"/>
            </p:cNvPicPr>
            <p:nvPr/>
          </p:nvPicPr>
          <p:blipFill>
            <a:blip r:embed="rId7" cstate="print">
              <a:lum bright="18000"/>
            </a:blip>
            <a:srcRect/>
            <a:stretch>
              <a:fillRect/>
            </a:stretch>
          </p:blipFill>
          <p:spPr bwMode="auto">
            <a:xfrm>
              <a:off x="4584" y="2294"/>
              <a:ext cx="1176" cy="1171"/>
            </a:xfrm>
            <a:prstGeom prst="rect">
              <a:avLst/>
            </a:prstGeom>
            <a:noFill/>
          </p:spPr>
        </p:pic>
        <p:sp>
          <p:nvSpPr>
            <p:cNvPr id="185374" name="Line 30"/>
            <p:cNvSpPr>
              <a:spLocks noChangeShapeType="1"/>
            </p:cNvSpPr>
            <p:nvPr/>
          </p:nvSpPr>
          <p:spPr bwMode="auto">
            <a:xfrm>
              <a:off x="1848" y="1488"/>
              <a:ext cx="288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5375" name="Line 31"/>
            <p:cNvSpPr>
              <a:spLocks noChangeShapeType="1"/>
            </p:cNvSpPr>
            <p:nvPr/>
          </p:nvSpPr>
          <p:spPr bwMode="auto">
            <a:xfrm>
              <a:off x="2424" y="2448"/>
              <a:ext cx="1032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5376" name="Line 32"/>
            <p:cNvSpPr>
              <a:spLocks noChangeShapeType="1"/>
            </p:cNvSpPr>
            <p:nvPr/>
          </p:nvSpPr>
          <p:spPr bwMode="auto">
            <a:xfrm>
              <a:off x="2424" y="2808"/>
              <a:ext cx="2112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185377" name="Line 33"/>
            <p:cNvSpPr>
              <a:spLocks noChangeShapeType="1"/>
            </p:cNvSpPr>
            <p:nvPr/>
          </p:nvSpPr>
          <p:spPr bwMode="auto">
            <a:xfrm>
              <a:off x="1560" y="3456"/>
              <a:ext cx="456" cy="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 type="none" w="lg" len="med"/>
              <a:tailEnd type="triangle" w="lg" len="med"/>
            </a:ln>
            <a:effectLst/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1003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-0.62084 2.59259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61667 1.11111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59259E-6 L -0.62084 2.59259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5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4.44444E-6 L -0.62952 -4.44444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625 -1.85185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Conventional design is based on the use of G (velocity gradient) as a design parameter. </a:t>
            </a:r>
          </a:p>
          <a:p>
            <a:r>
              <a:rPr lang="en-US" sz="2800" dirty="0"/>
              <a:t>We don’t know what the design objective is for rapid mix and thus it isn’t clear what parameter matters</a:t>
            </a:r>
          </a:p>
          <a:p>
            <a:pPr marL="342900" lvl="1" indent="-342900"/>
            <a:r>
              <a:rPr lang="en-US" sz="2000" dirty="0"/>
              <a:t>“…a high degree of turbulence leads to more efficient chemical use for destabilization by adsorption and charge neutralization, whereas </a:t>
            </a:r>
            <a:r>
              <a:rPr lang="en-US" sz="2000" b="1" dirty="0"/>
              <a:t>destabilization by precipitation is less sensitive to the mixing conditions</a:t>
            </a:r>
            <a:r>
              <a:rPr lang="en-US" sz="2000" dirty="0"/>
              <a:t>.”  (Water Quality Engineering – Benjamin and Lawler, 2013)</a:t>
            </a:r>
          </a:p>
          <a:p>
            <a:r>
              <a:rPr lang="en-US" sz="2800" dirty="0"/>
              <a:t>In drinking water treatment the coagulant dosages are almost always higher than the solubility limit</a:t>
            </a:r>
            <a:r>
              <a:rPr lang="en-US" sz="2800" dirty="0" smtClean="0"/>
              <a:t>; Thus it is very likely that </a:t>
            </a:r>
            <a:r>
              <a:rPr lang="en-US" sz="2800" dirty="0"/>
              <a:t>rapid mix isn’t </a:t>
            </a:r>
            <a:r>
              <a:rPr lang="en-US" sz="2800" dirty="0" smtClean="0"/>
              <a:t>important!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20E3C-6820-4AF5-960A-0CEBCF0F06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93" y="2072323"/>
            <a:ext cx="978286" cy="60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45186" y="2006991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Energy dissipation rate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5293" y="2300516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Kinematic viscosity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61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Rapid mix is the most energy intensive operation in conventional water 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we don’t know why we are using all of this energy!</a:t>
            </a:r>
          </a:p>
          <a:p>
            <a:r>
              <a:rPr lang="en-US" dirty="0"/>
              <a:t>Some plants have experimented with turning rapid mix off</a:t>
            </a:r>
          </a:p>
          <a:p>
            <a:r>
              <a:rPr lang="en-US" dirty="0" smtClean="0"/>
              <a:t>Mixing will occur in the flocculator and will use much less energy</a:t>
            </a:r>
          </a:p>
          <a:p>
            <a:r>
              <a:rPr lang="en-US" b="1" dirty="0" smtClean="0"/>
              <a:t>Perhaps the only need for rapid mix is to ensure that coagulant is blended with all of the water before the water is split into parallel flocculation trains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09839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551" y="228600"/>
            <a:ext cx="10357449" cy="1143000"/>
          </a:xfrm>
        </p:spPr>
        <p:txBody>
          <a:bodyPr/>
          <a:lstStyle/>
          <a:p>
            <a:r>
              <a:rPr lang="en-US" dirty="0" smtClean="0"/>
              <a:t>Rapid Mix and Flocculation: </a:t>
            </a:r>
            <a:br>
              <a:rPr lang="en-US" dirty="0" smtClean="0"/>
            </a:br>
            <a:r>
              <a:rPr lang="en-US" dirty="0" smtClean="0"/>
              <a:t>Power</a:t>
            </a:r>
            <a:r>
              <a:rPr lang="en-US" dirty="0"/>
              <a:t>, </a:t>
            </a:r>
            <a:r>
              <a:rPr lang="en-US" dirty="0" smtClean="0"/>
              <a:t>Height</a:t>
            </a:r>
            <a:r>
              <a:rPr lang="en-US" dirty="0"/>
              <a:t>, and </a:t>
            </a:r>
            <a:r>
              <a:rPr lang="en-US" dirty="0" smtClean="0"/>
              <a:t>Velocity Gradient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35830" y="2080260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“velocity gradient” caused by mixing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4431" y="2777490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Reactor volume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4430" y="3520440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required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41570" y="4183380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required to lift water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41570" y="4956613"/>
            <a:ext cx="5726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potential energy measured as a height used for mixing</a:t>
            </a:r>
          </a:p>
        </p:txBody>
      </p:sp>
      <p:pic>
        <p:nvPicPr>
          <p:cNvPr id="17" name="Picture 26 1" descr="pipeli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076317" y="26194"/>
            <a:ext cx="933409" cy="1318947"/>
          </a:xfrm>
          <a:prstGeom prst="rect">
            <a:avLst/>
          </a:prstGeom>
          <a:noFill/>
        </p:spPr>
      </p:pic>
      <p:pic>
        <p:nvPicPr>
          <p:cNvPr id="18" name="Picture 24 1"/>
          <p:cNvPicPr>
            <a:picLocks noChangeAspect="1" noChangeArrowheads="1"/>
          </p:cNvPicPr>
          <p:nvPr/>
        </p:nvPicPr>
        <p:blipFill>
          <a:blip r:embed="rId10" cstate="print"/>
          <a:srcRect l="1250" t="24001" r="38333" b="444"/>
          <a:stretch>
            <a:fillRect/>
          </a:stretch>
        </p:blipFill>
        <p:spPr bwMode="auto">
          <a:xfrm>
            <a:off x="7776210" y="2613344"/>
            <a:ext cx="1748790" cy="16408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cxnSp>
        <p:nvCxnSpPr>
          <p:cNvPr id="20" name="Straight Arrow Connector 19"/>
          <p:cNvCxnSpPr>
            <a:stCxn id="14" idx="3"/>
          </p:cNvCxnSpPr>
          <p:nvPr/>
        </p:nvCxnSpPr>
        <p:spPr bwMode="auto">
          <a:xfrm flipV="1">
            <a:off x="7353226" y="3177540"/>
            <a:ext cx="971625" cy="604510"/>
          </a:xfrm>
          <a:prstGeom prst="straightConnector1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941570" y="5903893"/>
            <a:ext cx="572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Equivalent potential energy as a function of G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52" y="1835691"/>
            <a:ext cx="2225371" cy="835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50" y="2939702"/>
            <a:ext cx="1011200" cy="272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50" y="3674661"/>
            <a:ext cx="1947428" cy="3474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531E4E-EE94-4CC8-BF5F-CD124134A09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779" y="4377007"/>
            <a:ext cx="1601829" cy="28342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776BA20-6416-4432-B3F3-C4DD6C62A2B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79" y="5028154"/>
            <a:ext cx="1409829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50" y="6016146"/>
            <a:ext cx="1781028" cy="7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59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efficient hydraulic rapid mix in an open 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the large eddy velocity and hence the distance the water flows during the time required for the large eddies to mix the flow</a:t>
            </a:r>
          </a:p>
          <a:p>
            <a:r>
              <a:rPr lang="en-US" dirty="0" smtClean="0"/>
              <a:t>See AguaClara textbook example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aguaclara.github.io/Textbook/Rapid_Mix/RM_Examples.html#example-problem-energy-dissipation-rate-in-a-straight-pipe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This level of mixing does not require much energy!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087" y="2625716"/>
            <a:ext cx="2452913" cy="10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45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would you design hydraulic mixing in a channel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304800" y="3135085"/>
            <a:ext cx="11176000" cy="2452915"/>
          </a:xfrm>
          <a:custGeom>
            <a:avLst/>
            <a:gdLst>
              <a:gd name="connsiteX0" fmla="*/ 0 w 10972800"/>
              <a:gd name="connsiteY0" fmla="*/ 159658 h 2525486"/>
              <a:gd name="connsiteX1" fmla="*/ 2322286 w 10972800"/>
              <a:gd name="connsiteY1" fmla="*/ 2525486 h 2525486"/>
              <a:gd name="connsiteX2" fmla="*/ 9144000 w 10972800"/>
              <a:gd name="connsiteY2" fmla="*/ 2510972 h 2525486"/>
              <a:gd name="connsiteX3" fmla="*/ 10972800 w 10972800"/>
              <a:gd name="connsiteY3" fmla="*/ 0 h 2525486"/>
              <a:gd name="connsiteX0" fmla="*/ 0 w 11627211"/>
              <a:gd name="connsiteY0" fmla="*/ 87087 h 2452915"/>
              <a:gd name="connsiteX1" fmla="*/ 2322286 w 11627211"/>
              <a:gd name="connsiteY1" fmla="*/ 2452915 h 2452915"/>
              <a:gd name="connsiteX2" fmla="*/ 9144000 w 11627211"/>
              <a:gd name="connsiteY2" fmla="*/ 2438401 h 2452915"/>
              <a:gd name="connsiteX3" fmla="*/ 11627211 w 11627211"/>
              <a:gd name="connsiteY3" fmla="*/ 0 h 2452915"/>
              <a:gd name="connsiteX0" fmla="*/ 0 w 11718524"/>
              <a:gd name="connsiteY0" fmla="*/ 101601 h 2452915"/>
              <a:gd name="connsiteX1" fmla="*/ 2413599 w 11718524"/>
              <a:gd name="connsiteY1" fmla="*/ 2452915 h 2452915"/>
              <a:gd name="connsiteX2" fmla="*/ 9235313 w 11718524"/>
              <a:gd name="connsiteY2" fmla="*/ 2438401 h 2452915"/>
              <a:gd name="connsiteX3" fmla="*/ 11718524 w 11718524"/>
              <a:gd name="connsiteY3" fmla="*/ 0 h 2452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8524" h="2452915">
                <a:moveTo>
                  <a:pt x="0" y="101601"/>
                </a:moveTo>
                <a:lnTo>
                  <a:pt x="2413599" y="2452915"/>
                </a:lnTo>
                <a:lnTo>
                  <a:pt x="9235313" y="2438401"/>
                </a:lnTo>
                <a:lnTo>
                  <a:pt x="11718524" y="0"/>
                </a:lnTo>
              </a:path>
            </a:pathLst>
          </a:cu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/>
          <p:cNvSpPr/>
          <p:nvPr/>
        </p:nvSpPr>
        <p:spPr>
          <a:xfrm flipV="1">
            <a:off x="914399" y="3831772"/>
            <a:ext cx="9884229" cy="1756228"/>
          </a:xfrm>
          <a:prstGeom prst="trapezoid">
            <a:avLst>
              <a:gd name="adj" fmla="val 97727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0457" y="1883621"/>
            <a:ext cx="101454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How can you make eddies that are the size of the largest dimension of the flow?</a:t>
            </a:r>
          </a:p>
          <a:p>
            <a:r>
              <a:rPr lang="en-US" sz="2800" dirty="0" smtClean="0"/>
              <a:t>How would you change this channel?</a:t>
            </a:r>
          </a:p>
          <a:p>
            <a:r>
              <a:rPr lang="en-US" sz="2800" dirty="0" smtClean="0"/>
              <a:t>Where does the coagulant injection point go?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6522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Conventional Coagulation Hypothesis</a:t>
            </a:r>
            <a:r>
              <a:rPr lang="en-US" dirty="0" smtClean="0"/>
              <a:t>*</a:t>
            </a:r>
            <a:br>
              <a:rPr lang="en-US" dirty="0" smtClean="0"/>
            </a:br>
            <a:r>
              <a:rPr lang="en-US" sz="4000" dirty="0" smtClean="0"/>
              <a:t>The coagulant neutralizes negative surface charge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purpose of addition of coagulant chemicals is to neutralize the negative charges on the colloidal particles to prevent those particles from repelling each other. </a:t>
            </a:r>
          </a:p>
          <a:p>
            <a:r>
              <a:rPr lang="en-US" dirty="0"/>
              <a:t>Coagulants due to their positive charge attract negatively charged particles in the water.”</a:t>
            </a:r>
            <a:br>
              <a:rPr lang="en-US" dirty="0"/>
            </a:br>
            <a:r>
              <a:rPr lang="en-US" sz="2000" dirty="0">
                <a:hlinkClick r:id="rId3"/>
              </a:rPr>
              <a:t>http://www.thewatertreatments.com/wastewater-sewage-treatment/coagulation-flocculation-process/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5130" y="5212466"/>
            <a:ext cx="101184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 This </a:t>
            </a:r>
            <a:r>
              <a:rPr lang="en-US" sz="2800" dirty="0" smtClean="0"/>
              <a:t>myth </a:t>
            </a:r>
            <a:r>
              <a:rPr lang="en-US" sz="2800" dirty="0"/>
              <a:t>has been the explanation of coagulation for close to 100 </a:t>
            </a:r>
            <a:r>
              <a:rPr lang="en-US" sz="2800" dirty="0" smtClean="0"/>
              <a:t>years (and there is significant evidence that it does NOT explain drinking water treatment)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451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Sweep Floc Myth</a:t>
            </a:r>
            <a:br>
              <a:rPr lang="en-US" dirty="0" smtClean="0"/>
            </a:br>
            <a:r>
              <a:rPr lang="en-US" dirty="0" smtClean="0"/>
              <a:t>Coagulant sweeps up particles???????????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clear that charge neutralization doesn’t explain flocculation in water treatment plant</a:t>
            </a:r>
          </a:p>
          <a:p>
            <a:r>
              <a:rPr lang="en-US" dirty="0" smtClean="0"/>
              <a:t>Sweep floc was invented as a “mechanism” to explain everything that was unexplainable</a:t>
            </a:r>
          </a:p>
          <a:p>
            <a:pPr lvl="1"/>
            <a:r>
              <a:rPr lang="en-US" dirty="0" smtClean="0"/>
              <a:t>“Enmeshment or sweep floc-Entrapment </a:t>
            </a:r>
            <a:r>
              <a:rPr lang="en-US" dirty="0"/>
              <a:t>or capture of particles by </a:t>
            </a:r>
            <a:r>
              <a:rPr lang="en-US" dirty="0" smtClean="0"/>
              <a:t>amorphous precipitates </a:t>
            </a:r>
            <a:r>
              <a:rPr lang="en-US" dirty="0"/>
              <a:t>that form when a coagulant is added </a:t>
            </a:r>
            <a:r>
              <a:rPr lang="en-US" dirty="0" smtClean="0"/>
              <a:t>to water”</a:t>
            </a:r>
          </a:p>
          <a:p>
            <a:pPr lvl="1"/>
            <a:r>
              <a:rPr lang="en-US" dirty="0" smtClean="0"/>
              <a:t>Entrapment is not a physical mechanism </a:t>
            </a:r>
          </a:p>
          <a:p>
            <a:pPr lvl="1"/>
            <a:r>
              <a:rPr lang="en-US" dirty="0" smtClean="0"/>
              <a:t>No equations describing this mechanism!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31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481.4398"/>
  <p:tag name="LATEXADDIN" val="\documentclass{article}&#10;\usepackage{amsmath}&#10;\pagestyle{empty}&#10;\begin{document}&#10;&#10;&#10;$$G = \sqrt{ \frac{\varepsilon}{\nu}} $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912.6359"/>
  <p:tag name="LATEXADDIN" val="\documentclass{article}&#10;\usepackage{amsmath}&#10;\pagestyle{empty}&#10;\begin{document}&#10;&#10;$$G_{CS} = \left( \frac{P}{\rlap{\kern.08em--}V \rho \nu} \right)^{\frac{1}{2}}$$&#10;&#10;&#10;\end{document}"/>
  <p:tag name="IGUANATEXSIZE" val="24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414.6982"/>
  <p:tag name="LATEXADDIN" val="\documentclass{article}&#10;\usepackage{amsmath}&#10;\pagestyle{empty}&#10;\begin{document}&#10;&#10;&#10;$$\rlap{\kern.08em--}V = Q\theta $$&#10;&#10;\end{document}"/>
  <p:tag name="IGUANATEXSIZE" val="24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.4822"/>
  <p:tag name="ORIGINALWIDTH" val="798.6501"/>
  <p:tag name="LATEXADDIN" val="\documentclass{article}&#10;\usepackage{amsmath}&#10;\pagestyle{empty}&#10;\begin{document}&#10;&#10;&#10;$$P = G_{CS}^2 \nu Q \theta \rho $$&#10;&#10;\end{document}"/>
  <p:tag name="IGUANATEXSIZE" val="24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.2354"/>
  <p:tag name="ORIGINALWIDTH" val="656.9178"/>
  <p:tag name="LATEXADDIN" val="\documentclass{article}&#10;\usepackage{amsmath}&#10;\pagestyle{empty}&#10;\begin{document}&#10;&#10;$$P = Q \rho g \Delta h$$&#10;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578.1777"/>
  <p:tag name="LATEXADDIN" val="\documentclass{article}&#10;\usepackage{amsmath}&#10;\pagestyle{empty}&#10;\begin{document}&#10;&#10;$$ \Delta h = \frac{P}{Q \rho g}$$&#10;&#10;&#10;\end{document}"/>
  <p:tag name="IGUANATEXSIZE" val="24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730.4087"/>
  <p:tag name="LATEXADDIN" val="\documentclass{article}&#10;\usepackage{amsmath}&#10;\pagestyle{empty}&#10;\begin{document}&#10;&#10;$$\Delta h = \frac{G_{CS}^2 \nu \theta}{g}$$&#10;&#10;&#10;\end{document}"/>
  <p:tag name="IGUANATEXSIZE" val="24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6.9479"/>
  <p:tag name="ORIGINALWIDTH" val="999.6251"/>
  <p:tag name="LATEXADDIN" val="\documentclass{article}&#10;\usepackage{amsmath}&#10;\pagestyle{empty}&#10;\begin{document}&#10;&#10;$$t_{eddy} \approx \left( \frac{L_{eddy}^2}{ \bar\varepsilon }\right)^\frac{1}{3}$$&#10;&#10;&#10;\end{document}"/>
  <p:tag name="IGUANATEXSIZE" val="32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2017</Template>
  <TotalTime>9005</TotalTime>
  <Words>885</Words>
  <Application>Microsoft Office PowerPoint</Application>
  <PresentationFormat>Widescreen</PresentationFormat>
  <Paragraphs>85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Candara</vt:lpstr>
      <vt:lpstr>Symbol</vt:lpstr>
      <vt:lpstr>Wingdings</vt:lpstr>
      <vt:lpstr>Lecture 4540 2017</vt:lpstr>
      <vt:lpstr>Rapid mix and Flocculation (Coagulation?)</vt:lpstr>
      <vt:lpstr>Traditional rapid mix units</vt:lpstr>
      <vt:lpstr>Traditional Design</vt:lpstr>
      <vt:lpstr>Rapid mix is the most energy intensive operation in conventional water treatment</vt:lpstr>
      <vt:lpstr>Rapid Mix and Flocculation:  Power, Height, and Velocity Gradient</vt:lpstr>
      <vt:lpstr>Energy efficient hydraulic rapid mix in an open channel</vt:lpstr>
      <vt:lpstr>How would you design hydraulic mixing in a channel?</vt:lpstr>
      <vt:lpstr>The Conventional Coagulation Hypothesis* The coagulant neutralizes negative surface charge</vt:lpstr>
      <vt:lpstr>Sweep Floc Myth Coagulant sweeps up particles???????????</vt:lpstr>
      <vt:lpstr>Coagulation: The adhesive nanoparticle hypothesis</vt:lpstr>
      <vt:lpstr>Coagulant precipitate as additional particles to speed up collisions</vt:lpstr>
      <vt:lpstr>Flocculation primer</vt:lpstr>
      <vt:lpstr>Ideal Flocculator</vt:lpstr>
      <vt:lpstr>Flocculator design depends on sedimentation tank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Monroe Weber-Shirk</dc:creator>
  <cp:lastModifiedBy>mw24</cp:lastModifiedBy>
  <cp:revision>98</cp:revision>
  <dcterms:created xsi:type="dcterms:W3CDTF">2019-06-12T13:24:20Z</dcterms:created>
  <dcterms:modified xsi:type="dcterms:W3CDTF">2020-03-12T15:11:06Z</dcterms:modified>
</cp:coreProperties>
</file>